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1" r:id="rId3"/>
    <p:sldId id="263" r:id="rId4"/>
    <p:sldId id="264" r:id="rId5"/>
    <p:sldId id="268" r:id="rId6"/>
    <p:sldId id="266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5" r:id="rId20"/>
    <p:sldId id="282" r:id="rId21"/>
    <p:sldId id="283" r:id="rId22"/>
    <p:sldId id="286" r:id="rId23"/>
    <p:sldId id="287" r:id="rId24"/>
    <p:sldId id="284" r:id="rId25"/>
    <p:sldId id="289" r:id="rId26"/>
    <p:sldId id="288" r:id="rId27"/>
    <p:sldId id="290" r:id="rId28"/>
    <p:sldId id="291" r:id="rId29"/>
    <p:sldId id="29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C00F37-2746-41FA-8887-A9DDD0AA9C7C}">
          <p14:sldIdLst>
            <p14:sldId id="256"/>
            <p14:sldId id="261"/>
            <p14:sldId id="263"/>
            <p14:sldId id="264"/>
            <p14:sldId id="268"/>
            <p14:sldId id="266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1"/>
            <p14:sldId id="285"/>
            <p14:sldId id="282"/>
            <p14:sldId id="283"/>
            <p14:sldId id="286"/>
            <p14:sldId id="287"/>
            <p14:sldId id="284"/>
            <p14:sldId id="289"/>
            <p14:sldId id="288"/>
            <p14:sldId id="290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2828"/>
    <a:srgbClr val="2680D2"/>
    <a:srgbClr val="29BDFD"/>
    <a:srgbClr val="FFFFFF"/>
    <a:srgbClr val="00CBBF"/>
    <a:srgbClr val="0E66BE"/>
    <a:srgbClr val="0E55BE"/>
    <a:srgbClr val="497EAF"/>
    <a:srgbClr val="092C79"/>
    <a:srgbClr val="206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9027" autoAdjust="0"/>
    <p:restoredTop sz="92814" autoAdjust="0"/>
  </p:normalViewPr>
  <p:slideViewPr>
    <p:cSldViewPr snapToGrid="0">
      <p:cViewPr>
        <p:scale>
          <a:sx n="75" d="100"/>
          <a:sy n="75" d="100"/>
        </p:scale>
        <p:origin x="1902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81D32-A847-484D-9104-3B2794818A86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5C443-EA82-4B02-B175-B108FF29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997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18A8-F138-2603-8C3D-2D9EF8E95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C00A2F-DCDD-CF49-B97B-1A34E5985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6AA6D-CB81-8395-DA3E-154F5F418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7BF49-067B-B05A-7C7D-D542382862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220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58938-E9AB-777F-D520-37A9445AD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71C840-8EA0-306E-168C-92D823FE44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BD61D-E1E9-767B-11DC-3FAFFAD33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04A00-44E3-F967-341B-EFE5D11942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957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161F2-F8E2-6A7A-096A-53E0BB3AF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BE8D22-8476-6BD4-C78B-AFAAB5FEF1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5E82EA-F5A8-E7E4-8C37-658102CE0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58097-730B-16B9-817F-CDF7ADE0BF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360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59FCF-7529-AC19-A80A-0D43891F3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0AB97F-8B66-D365-8E95-92363F266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6D566B-CEC3-F25A-DB00-C6342A584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99365-913D-C052-EDA6-A8C2B1565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687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4411A-FF78-2F30-CC08-9BDFC2F2C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E6EA9-7A3F-59E3-BE29-FC7750738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FB060D-556C-568B-3330-CDEBD0BD9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B8C5A-F147-57F4-7C21-87AF28A753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2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A9938-939A-FFA6-4399-5CC681C38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3BCB5-685D-C7D6-14A9-E7A42ADD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121FB5-72B0-750B-3D1E-432CA7574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B7A79-8234-3783-0F80-E51BB6D68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77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E5DA8-0014-A5CB-EE9A-2CE4B0A3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EAD4F-466F-05CA-9C6C-B7D410400F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315116-182F-B429-47BA-39E14EE4C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4BB12-F964-AFD5-BE48-D66877013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795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600CF-4E84-1643-ABE8-376E6304D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F71DE-A8F6-685C-F4C9-4E9C7C118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B4B219-CF2D-C8BF-BF27-8C62C80FC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5938B-CE31-C92B-ADE2-69D426BAC4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027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2F69F-6488-761E-4529-55F178033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85E1A7-63C6-B234-37F7-D0A73AC26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7CCE89-FBF6-9447-F69D-61D7A9B74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EDA18-611C-DFCE-746F-4105815390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681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96D74-DF41-2DDD-850D-4F66872A9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4536C9-650D-A187-8551-CB96650FE0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36D3E8-8036-E83A-EF4A-567A1536D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6EC62-DF46-9B4B-01D0-0702C6A594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416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F4E04-E3CC-869B-0BA2-B39A20169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931AF-0667-5637-B89B-82678E4645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783507-BC06-BB09-B840-2A747064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C932A-8771-FEB4-CF04-1E04DEB2E3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554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17B86-17C8-2AA6-DE5B-13EA99DC5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56996F-0708-F401-A86B-7350954C5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D14C28-497C-8DAA-B5B0-EE63732D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A953B-A054-98C3-DB8C-465907ADE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84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0D-0066-C49A-1E01-AAA12CBA7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D44029-C3D7-555B-7DA0-ACD2FCA6C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E68250-4AC4-ECC7-1CEE-424ED74F3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6738-F659-F5B5-1FC8-D6E575706A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343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AD821-5A78-91C0-9C8A-8D74A65E8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104520-4983-BE6B-EE5D-EC732F0745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492EBC-C0D8-CD9A-7D73-D2D329304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F6203-E7FE-542A-9638-8A4EC22663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692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A83B7-337F-1C68-B071-07FCD7354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2C1CA7-9D6D-7F64-79CA-3631593972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ACE46A-D8C1-80FE-CD05-8BD146850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5D7F0-3BF8-A1F1-0B55-D9F28D0FFA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35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08318-7451-B5E6-1A5A-C0E7A47B3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E65F33-9651-10D8-119A-8AC4606FC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1A556-7A5F-17FA-2B8A-44FF89FD2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4FE30-3A52-1CAD-0D91-827A3B2710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014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CC9A9-5776-1EB7-4DF1-404367C03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15F3E6-4E0A-D6A7-F009-BFA0CD8D8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4E0A2A-A853-4812-5F8E-AD243BB76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54318-D6C6-81DF-5493-1A974B904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602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505E2-B206-E659-0C9B-0F62B37A6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327568-9C9A-C82B-ED24-33F03DED29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35F68-486D-8762-9F0C-F6CFF3C9E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03813-1669-DF24-1CEA-63157081B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040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BD589-3DD7-64F8-2D08-4F145CBCF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96244E-B1DF-D05D-B71E-A98FFDBF9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C6461B-1252-645E-6985-11C950F08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1C137-9B33-1A6C-9FCB-683144353B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578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F516A-5FBC-F030-BC07-7B86B8BA0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05D5E-02CF-2970-CC96-3C0120239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C930D1-A523-C6F7-C697-162360968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35AB0-502E-70CD-45C5-C11F0DF94B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092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5162D-7133-2E6B-EFD1-E6381E2A7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33AEE-11E3-F03A-A328-760335CA2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690569-03EF-2765-6F45-477B67372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DE1CF-6723-DA05-A13A-1E0D5FD125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66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98AD2-D13E-AA58-54BB-485A2E0A5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DBC36C-D1B7-DFB8-176F-8C090D4C1D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8DF56-A62F-F84D-3187-E5DEA8A73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D0A47-597C-F91D-7EA0-AE692EF47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50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0E130-3CED-9A7B-2296-4C93AA5FB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F8FC50-FEEC-E7BD-32BA-AAEC36BAC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235D7F-A5C7-0E81-6498-986C971C6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CE874-8981-CE17-D4D0-E6520C7E9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313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D809E-67BC-514E-B9C6-9A95B6EE5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78B330-67E2-29A8-5185-EEE5C5B1C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C6F92-608E-4373-F8D8-3675DD729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5735-E43B-7705-4FEC-FCAEC66267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5C443-EA82-4B02-B175-B108FF29AC2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535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3CF4557-0BE9-E3F3-CD8D-678B18660334}"/>
              </a:ext>
            </a:extLst>
          </p:cNvPr>
          <p:cNvSpPr/>
          <p:nvPr userDrawn="1"/>
        </p:nvSpPr>
        <p:spPr>
          <a:xfrm>
            <a:off x="87702" y="104775"/>
            <a:ext cx="11962739" cy="6665461"/>
          </a:xfrm>
          <a:prstGeom prst="rect">
            <a:avLst/>
          </a:prstGeom>
          <a:blipFill>
            <a:blip r:embed="rId2"/>
            <a:stretch>
              <a:fillRect l="17973" t="538" r="-17973" b="-53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D6A36-0BA6-7AED-F6A1-5E365EE45E0F}"/>
              </a:ext>
            </a:extLst>
          </p:cNvPr>
          <p:cNvSpPr/>
          <p:nvPr userDrawn="1"/>
        </p:nvSpPr>
        <p:spPr>
          <a:xfrm>
            <a:off x="87702" y="115708"/>
            <a:ext cx="7544998" cy="6654528"/>
          </a:xfrm>
          <a:prstGeom prst="rect">
            <a:avLst/>
          </a:prstGeom>
          <a:gradFill>
            <a:gsLst>
              <a:gs pos="51000">
                <a:srgbClr val="0D0D0D"/>
              </a:gs>
              <a:gs pos="85000">
                <a:srgbClr val="0D0D0D">
                  <a:alpha val="69000"/>
                </a:srgb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A8DC4FB-1710-4466-C2F8-9AE7FE021C76}"/>
              </a:ext>
            </a:extLst>
          </p:cNvPr>
          <p:cNvSpPr/>
          <p:nvPr userDrawn="1"/>
        </p:nvSpPr>
        <p:spPr>
          <a:xfrm rot="3150817">
            <a:off x="-1087311" y="-344453"/>
            <a:ext cx="4345274" cy="4823711"/>
          </a:xfrm>
          <a:custGeom>
            <a:avLst/>
            <a:gdLst>
              <a:gd name="connsiteX0" fmla="*/ 0 w 4345274"/>
              <a:gd name="connsiteY0" fmla="*/ 2017763 h 4823711"/>
              <a:gd name="connsiteX1" fmla="*/ 1547522 w 4345274"/>
              <a:gd name="connsiteY1" fmla="*/ 0 h 4823711"/>
              <a:gd name="connsiteX2" fmla="*/ 4345274 w 4345274"/>
              <a:gd name="connsiteY2" fmla="*/ 4823711 h 4823711"/>
              <a:gd name="connsiteX3" fmla="*/ 3658582 w 4345274"/>
              <a:gd name="connsiteY3" fmla="*/ 4823711 h 4823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274" h="4823711">
                <a:moveTo>
                  <a:pt x="0" y="2017763"/>
                </a:moveTo>
                <a:lnTo>
                  <a:pt x="1547522" y="0"/>
                </a:lnTo>
                <a:lnTo>
                  <a:pt x="4345274" y="4823711"/>
                </a:lnTo>
                <a:lnTo>
                  <a:pt x="3658582" y="4823711"/>
                </a:lnTo>
                <a:close/>
              </a:path>
            </a:pathLst>
          </a:custGeom>
          <a:gradFill flip="none" rotWithShape="1">
            <a:gsLst>
              <a:gs pos="100000">
                <a:schemeClr val="tx1">
                  <a:lumMod val="95000"/>
                  <a:lumOff val="5000"/>
                  <a:alpha val="15000"/>
                </a:schemeClr>
              </a:gs>
              <a:gs pos="0">
                <a:srgbClr val="0583F2">
                  <a:alpha val="5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FF40B10-E8A0-845E-9E87-7F4D2242F823}"/>
              </a:ext>
            </a:extLst>
          </p:cNvPr>
          <p:cNvSpPr/>
          <p:nvPr userDrawn="1"/>
        </p:nvSpPr>
        <p:spPr>
          <a:xfrm rot="20284218">
            <a:off x="-646236" y="2245525"/>
            <a:ext cx="4199311" cy="4571742"/>
          </a:xfrm>
          <a:custGeom>
            <a:avLst/>
            <a:gdLst>
              <a:gd name="connsiteX0" fmla="*/ 1547701 w 4199311"/>
              <a:gd name="connsiteY0" fmla="*/ 0 h 4571742"/>
              <a:gd name="connsiteX1" fmla="*/ 4199311 w 4199311"/>
              <a:gd name="connsiteY1" fmla="*/ 4571742 h 4571742"/>
              <a:gd name="connsiteX2" fmla="*/ 1806942 w 4199311"/>
              <a:gd name="connsiteY2" fmla="*/ 4571742 h 4571742"/>
              <a:gd name="connsiteX3" fmla="*/ 0 w 4199311"/>
              <a:gd name="connsiteY3" fmla="*/ 3844268 h 457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9311" h="4571742">
                <a:moveTo>
                  <a:pt x="1547701" y="0"/>
                </a:moveTo>
                <a:lnTo>
                  <a:pt x="4199311" y="4571742"/>
                </a:lnTo>
                <a:lnTo>
                  <a:pt x="1806942" y="4571742"/>
                </a:lnTo>
                <a:lnTo>
                  <a:pt x="0" y="3844268"/>
                </a:lnTo>
                <a:close/>
              </a:path>
            </a:pathLst>
          </a:custGeom>
          <a:gradFill flip="none" rotWithShape="1">
            <a:gsLst>
              <a:gs pos="100000">
                <a:schemeClr val="tx1">
                  <a:lumMod val="95000"/>
                  <a:lumOff val="5000"/>
                  <a:alpha val="14000"/>
                </a:schemeClr>
              </a:gs>
              <a:gs pos="0">
                <a:srgbClr val="05DBF2">
                  <a:alpha val="26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90CE7-1EAB-4F53-B172-B4343B3777B8}"/>
              </a:ext>
            </a:extLst>
          </p:cNvPr>
          <p:cNvSpPr txBox="1"/>
          <p:nvPr userDrawn="1"/>
        </p:nvSpPr>
        <p:spPr>
          <a:xfrm>
            <a:off x="1289649" y="2302527"/>
            <a:ext cx="4114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b="1" spc="390" baseline="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scadia Mono SemiBold" panose="020B0609020000020004" pitchFamily="49" charset="0"/>
              </a:rPr>
              <a:t>생성형</a:t>
            </a:r>
            <a:endParaRPr lang="en-GB" sz="8800" b="1" spc="390" baseline="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B3BFB-A2B3-CECF-47D2-5E5D56D64F6B}"/>
              </a:ext>
            </a:extLst>
          </p:cNvPr>
          <p:cNvSpPr txBox="1"/>
          <p:nvPr userDrawn="1"/>
        </p:nvSpPr>
        <p:spPr>
          <a:xfrm>
            <a:off x="3254089" y="3450946"/>
            <a:ext cx="181010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1800" b="0" spc="700" baseline="0" dirty="0">
                <a:solidFill>
                  <a:srgbClr val="0583F2"/>
                </a:solidFill>
                <a:latin typeface="Franklin Gothic Demi" panose="020B0703020102020204" pitchFamily="34" charset="0"/>
                <a:cs typeface="Cascadia Mono SemiBold" panose="020B0609020000020004" pitchFamily="49" charset="0"/>
              </a:rPr>
              <a:t>AI</a:t>
            </a:r>
            <a:endParaRPr lang="en-GB" sz="11800" b="0" spc="700" baseline="0" dirty="0">
              <a:solidFill>
                <a:srgbClr val="0583F2"/>
              </a:solidFill>
              <a:latin typeface="Franklin Gothic Demi" panose="020B0703020102020204" pitchFamily="34" charset="0"/>
              <a:cs typeface="Cascadia Mono SemiBold" panose="020B06090200000200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8C791C-CD5C-3084-9964-D3D07D5A5925}"/>
              </a:ext>
            </a:extLst>
          </p:cNvPr>
          <p:cNvCxnSpPr/>
          <p:nvPr userDrawn="1"/>
        </p:nvCxnSpPr>
        <p:spPr>
          <a:xfrm>
            <a:off x="-688539" y="-567056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FBDD6D-4A0A-1315-08D0-A22DADD79FD7}"/>
              </a:ext>
            </a:extLst>
          </p:cNvPr>
          <p:cNvSpPr txBox="1"/>
          <p:nvPr userDrawn="1"/>
        </p:nvSpPr>
        <p:spPr>
          <a:xfrm>
            <a:off x="1562380" y="1711739"/>
            <a:ext cx="33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4400" b="1" spc="39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scadia Mono SemiBold" panose="020B0609020000020004" pitchFamily="49" charset="0"/>
              </a:rPr>
              <a:t>2025</a:t>
            </a:r>
            <a:r>
              <a:rPr lang="ko-KR" altLang="en-US" sz="4400" b="1" spc="39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scadia Mono SemiBold" panose="020B0609020000020004" pitchFamily="49" charset="0"/>
              </a:rPr>
              <a:t>년</a:t>
            </a:r>
            <a:endParaRPr lang="en-GB" sz="4400" b="1" spc="390" baseline="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scadia Mono SemiBold" panose="020B0609020000020004" pitchFamily="49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ADB234-BCCB-0228-C864-F4E92F32340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C55CF3-3083-E59B-3BB4-288A84A52673}"/>
              </a:ext>
            </a:extLst>
          </p:cNvPr>
          <p:cNvGrpSpPr/>
          <p:nvPr userDrawn="1"/>
        </p:nvGrpSpPr>
        <p:grpSpPr>
          <a:xfrm>
            <a:off x="11678844" y="-2106856"/>
            <a:ext cx="3800263" cy="3615695"/>
            <a:chOff x="1457536" y="2251076"/>
            <a:chExt cx="3418927" cy="3224211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DD3D35-123A-D56B-220C-2D6069BBCB9D}"/>
                </a:ext>
              </a:extLst>
            </p:cNvPr>
            <p:cNvSpPr/>
            <p:nvPr userDrawn="1"/>
          </p:nvSpPr>
          <p:spPr>
            <a:xfrm>
              <a:off x="1457536" y="2251076"/>
              <a:ext cx="3373205" cy="478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A5B80E-4E5F-4195-2F7D-424003F55EFB}"/>
                </a:ext>
              </a:extLst>
            </p:cNvPr>
            <p:cNvSpPr/>
            <p:nvPr userDrawn="1"/>
          </p:nvSpPr>
          <p:spPr>
            <a:xfrm rot="5400000">
              <a:off x="3241499" y="3840322"/>
              <a:ext cx="322421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14" name="Picture 13" descr="A blue and black sign&#10;&#10;AI-generated content may be incorrect.">
            <a:extLst>
              <a:ext uri="{FF2B5EF4-FFF2-40B4-BE49-F238E27FC236}">
                <a16:creationId xmlns:a16="http://schemas.microsoft.com/office/drawing/2014/main" id="{F14DD7DA-89B0-8BF1-37A5-523006353B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694" y="200801"/>
            <a:ext cx="1498213" cy="331957"/>
          </a:xfrm>
          <a:prstGeom prst="rect">
            <a:avLst/>
          </a:prstGeom>
        </p:spPr>
      </p:pic>
      <p:pic>
        <p:nvPicPr>
          <p:cNvPr id="21" name="Picture 20" descr="A black and orange logo&#10;&#10;AI-generated content may be incorrect.">
            <a:extLst>
              <a:ext uri="{FF2B5EF4-FFF2-40B4-BE49-F238E27FC236}">
                <a16:creationId xmlns:a16="http://schemas.microsoft.com/office/drawing/2014/main" id="{76C71F24-F25B-0D4E-BEC6-C5DAA052F6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700" y="268440"/>
            <a:ext cx="1191524" cy="188366"/>
          </a:xfrm>
          <a:prstGeom prst="rect">
            <a:avLst/>
          </a:prstGeom>
        </p:spPr>
      </p:pic>
      <p:pic>
        <p:nvPicPr>
          <p:cNvPr id="22" name="Picture 2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0E4D6A1-9E46-594E-0378-F1BA2551ED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909" y="207931"/>
            <a:ext cx="1136392" cy="32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05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5599-1695-5FF1-D8E8-81E91ACC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EB5CA-6999-C290-7C67-27C79B02C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DB350-CD3A-CD5E-24CF-733F0C284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402D84-8E5B-84FC-135A-200EBA8B0A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77F0F-8120-4262-AA6D-7097EC7D54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0BCE6-292C-996F-33E9-24CB4158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D2D173-3640-FA92-AD53-D8F71460F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9F07C-98F4-FA89-0BD7-EE3B7C1B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20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65A8-0F47-7026-F391-18725A3E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59" y="1003479"/>
            <a:ext cx="11124081" cy="47158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AC49C-6B8F-E808-4764-AA6A478E2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18A1E-FC9F-B788-9137-AEF9374AC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0DA23-2361-A780-95B4-2AB5FD3B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87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BD4B75-9FC8-EE04-25AE-04ED85F0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86CDA-7622-1C6E-DFEA-73F4450EE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DCA37-2CE1-AF69-E71A-638CB422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550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7084-861F-0D23-2E79-676529BC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6BAA9-1CE0-268F-37E3-9F4E45533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56D0A-A6B5-6358-CC46-5A18A4514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19EB3-AF79-5B5E-429B-6BBB0EC7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88199-6D24-A8EF-8420-4D405557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F0983-99FF-B081-CAEE-A6B37A1E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598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4947-8032-9B62-01C8-B5B51C036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59" y="1003479"/>
            <a:ext cx="11124081" cy="47158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C8AA6-B8A5-872F-F596-46475C6FD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56ABB-E713-5B5D-48B6-F1F0E89E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6B82E-CAFB-D1CB-F74D-9498C111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9200-C116-37B1-9716-448E3EB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071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3A9FAE-77A0-BF51-9F3A-1C9C65637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B65D5-BB42-0D3D-5238-4DD1E6798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16523-9FBD-AB63-7B9D-106A5AC98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FC7AA-7400-FF9F-EF7D-DB29FADE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FE637-3DF4-0AFE-51DB-0DCB3248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71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5BC1-14B4-BEF6-AA65-CEA85386A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B21C9-651D-4646-6665-4FB052C58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208C8-AF44-1FF6-A224-0A110D52D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BF505-1BBC-B2C3-BDA9-99018CB6D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1F3F0-2346-1731-B22E-40B7443E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126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411821-1311-51DE-AFF9-0A0187C04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7071" y="2202270"/>
            <a:ext cx="2702879" cy="3579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lvl="0"/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8C6500F-6142-BF1C-DED2-654BC968C4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05719" y="1420103"/>
            <a:ext cx="7315200" cy="445293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>
            <a:off x="104781" y="-579070"/>
            <a:ext cx="11950817" cy="7290594"/>
            <a:chOff x="104781" y="-579070"/>
            <a:chExt cx="11950817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6287082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4000"/>
                  </a:schemeClr>
                </a:gs>
                <a:gs pos="45000">
                  <a:srgbClr val="05DBF2">
                    <a:alpha val="13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3006" y="146476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95000"/>
                    <a:lumOff val="5000"/>
                    <a:alpha val="14000"/>
                  </a:schemeClr>
                </a:gs>
                <a:gs pos="54000">
                  <a:srgbClr val="0583F2">
                    <a:alpha val="16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12000"/>
                  </a:schemeClr>
                </a:gs>
                <a:gs pos="0">
                  <a:srgbClr val="05DBF2">
                    <a:alpha val="26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104781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F7963F-4F23-A2A6-AD38-1C1028D7A447}"/>
              </a:ext>
            </a:extLst>
          </p:cNvPr>
          <p:cNvCxnSpPr>
            <a:cxnSpLocks/>
          </p:cNvCxnSpPr>
          <p:nvPr userDrawn="1"/>
        </p:nvCxnSpPr>
        <p:spPr>
          <a:xfrm>
            <a:off x="658019" y="806823"/>
            <a:ext cx="0" cy="300747"/>
          </a:xfrm>
          <a:prstGeom prst="line">
            <a:avLst/>
          </a:prstGeom>
          <a:ln w="25400">
            <a:solidFill>
              <a:srgbClr val="0353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9561609D-CC20-A8EB-F6C3-10D76718DD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5453" y="788099"/>
            <a:ext cx="2870199" cy="376296"/>
          </a:xfrm>
          <a:prstGeom prst="rect">
            <a:avLst/>
          </a:prstGeom>
        </p:spPr>
        <p:txBody>
          <a:bodyPr anchor="b"/>
          <a:lstStyle>
            <a:lvl1pPr>
              <a:defRPr sz="2200" b="1" i="0" spc="-100" baseline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087F9C2C-0BF0-440E-95DE-62EA7710DE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817" y="362395"/>
            <a:ext cx="2341562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숫자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01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411821-1311-51DE-AFF9-0A0187C041A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07071" y="2202270"/>
            <a:ext cx="2702879" cy="3579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lvl="0"/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8C6500F-6142-BF1C-DED2-654BC968C411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005719" y="1420103"/>
            <a:ext cx="7315200" cy="445293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 flipH="1">
            <a:off x="104781" y="-579070"/>
            <a:ext cx="11950817" cy="7290594"/>
            <a:chOff x="104781" y="-579070"/>
            <a:chExt cx="11950817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7939856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4000"/>
                  </a:schemeClr>
                </a:gs>
                <a:gs pos="45000">
                  <a:srgbClr val="05DBF2">
                    <a:alpha val="8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3006" y="146476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39000">
                  <a:schemeClr val="tx1">
                    <a:lumMod val="95000"/>
                    <a:lumOff val="5000"/>
                    <a:alpha val="14000"/>
                  </a:schemeClr>
                </a:gs>
                <a:gs pos="80000">
                  <a:srgbClr val="0583F2">
                    <a:alpha val="21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14000"/>
                  </a:schemeClr>
                </a:gs>
                <a:gs pos="0">
                  <a:srgbClr val="05DBF2">
                    <a:alpha val="13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104781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1564C03-BA7E-9F46-0D10-9E06E47D3058}"/>
              </a:ext>
            </a:extLst>
          </p:cNvPr>
          <p:cNvCxnSpPr>
            <a:cxnSpLocks/>
          </p:cNvCxnSpPr>
          <p:nvPr userDrawn="1"/>
        </p:nvCxnSpPr>
        <p:spPr>
          <a:xfrm>
            <a:off x="658019" y="806823"/>
            <a:ext cx="0" cy="300747"/>
          </a:xfrm>
          <a:prstGeom prst="line">
            <a:avLst/>
          </a:prstGeom>
          <a:ln w="25400">
            <a:solidFill>
              <a:srgbClr val="0353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47CA0CBE-8176-B6AD-9368-BF949FDA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5453" y="788099"/>
            <a:ext cx="2870199" cy="376296"/>
          </a:xfrm>
          <a:prstGeom prst="rect">
            <a:avLst/>
          </a:prstGeom>
        </p:spPr>
        <p:txBody>
          <a:bodyPr anchor="b"/>
          <a:lstStyle>
            <a:lvl1pPr>
              <a:defRPr sz="2200" b="1" i="0" spc="-100" baseline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CDD66D2C-8E09-88ED-FD14-ACCE28F0A3E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817" y="362395"/>
            <a:ext cx="2341562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숫자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42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411821-1311-51DE-AFF9-0A0187C041A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07071" y="2202270"/>
            <a:ext cx="2702879" cy="3579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lvl="0"/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8C6500F-6142-BF1C-DED2-654BC968C411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005719" y="1420103"/>
            <a:ext cx="7315200" cy="445293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 flipH="1">
            <a:off x="104781" y="-579070"/>
            <a:ext cx="11950817" cy="7290594"/>
            <a:chOff x="104781" y="-579070"/>
            <a:chExt cx="11950817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7939856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4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7000"/>
                  </a:schemeClr>
                </a:gs>
                <a:gs pos="45000">
                  <a:srgbClr val="05DBF2">
                    <a:alpha val="8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3006" y="146476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7000">
                  <a:schemeClr val="bg1">
                    <a:lumMod val="85000"/>
                    <a:alpha val="0"/>
                  </a:schemeClr>
                </a:gs>
                <a:gs pos="38000">
                  <a:schemeClr val="accent5">
                    <a:lumMod val="20000"/>
                    <a:lumOff val="80000"/>
                    <a:alpha val="22000"/>
                  </a:schemeClr>
                </a:gs>
                <a:gs pos="80000">
                  <a:srgbClr val="0583F2">
                    <a:alpha val="21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14000"/>
                  </a:schemeClr>
                </a:gs>
                <a:gs pos="0">
                  <a:srgbClr val="05DBF2">
                    <a:alpha val="1300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104781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4C5D6722-E4A2-CD99-4CB3-028363E4984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75453" y="788099"/>
            <a:ext cx="2870199" cy="376296"/>
          </a:xfrm>
          <a:prstGeom prst="rect">
            <a:avLst/>
          </a:prstGeom>
        </p:spPr>
        <p:txBody>
          <a:bodyPr anchor="b"/>
          <a:lstStyle>
            <a:lvl1pPr>
              <a:defRPr sz="2200" b="1" i="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안녕하세요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003659-844C-A411-AE6C-831668FDF1C9}"/>
              </a:ext>
            </a:extLst>
          </p:cNvPr>
          <p:cNvCxnSpPr>
            <a:cxnSpLocks/>
          </p:cNvCxnSpPr>
          <p:nvPr userDrawn="1"/>
        </p:nvCxnSpPr>
        <p:spPr>
          <a:xfrm>
            <a:off x="658019" y="806823"/>
            <a:ext cx="0" cy="300747"/>
          </a:xfrm>
          <a:prstGeom prst="line">
            <a:avLst/>
          </a:prstGeom>
          <a:ln w="25400">
            <a:solidFill>
              <a:srgbClr val="0353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BAC682-34A3-F3C8-D6CE-286DB58E44B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817" y="362395"/>
            <a:ext cx="2341562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숫자</a:t>
            </a:r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FDAF372-0ECF-D5DF-C113-5BBE0E31147C}"/>
              </a:ext>
            </a:extLst>
          </p:cNvPr>
          <p:cNvSpPr/>
          <p:nvPr userDrawn="1"/>
        </p:nvSpPr>
        <p:spPr>
          <a:xfrm>
            <a:off x="104781" y="5469147"/>
            <a:ext cx="11992028" cy="1471421"/>
          </a:xfrm>
          <a:custGeom>
            <a:avLst/>
            <a:gdLst>
              <a:gd name="connsiteX0" fmla="*/ 0 w 11992028"/>
              <a:gd name="connsiteY0" fmla="*/ 0 h 1471421"/>
              <a:gd name="connsiteX1" fmla="*/ 11992028 w 11992028"/>
              <a:gd name="connsiteY1" fmla="*/ 0 h 1471421"/>
              <a:gd name="connsiteX2" fmla="*/ 11992028 w 11992028"/>
              <a:gd name="connsiteY2" fmla="*/ 1471421 h 1471421"/>
              <a:gd name="connsiteX3" fmla="*/ 0 w 11992028"/>
              <a:gd name="connsiteY3" fmla="*/ 1471421 h 147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92028" h="1471421">
                <a:moveTo>
                  <a:pt x="0" y="0"/>
                </a:moveTo>
                <a:lnTo>
                  <a:pt x="11992028" y="0"/>
                </a:lnTo>
                <a:lnTo>
                  <a:pt x="11992028" y="1471421"/>
                </a:lnTo>
                <a:lnTo>
                  <a:pt x="0" y="1471421"/>
                </a:lnTo>
                <a:close/>
              </a:path>
            </a:pathLst>
          </a:custGeom>
          <a:gradFill>
            <a:gsLst>
              <a:gs pos="77000">
                <a:schemeClr val="bg1">
                  <a:alpha val="0"/>
                  <a:lumMod val="82000"/>
                </a:schemeClr>
              </a:gs>
              <a:gs pos="28000">
                <a:srgbClr val="497EAF">
                  <a:alpha val="20784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668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83884" y="146476"/>
            <a:ext cx="11971714" cy="6588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 flipH="1">
            <a:off x="102934" y="-579070"/>
            <a:ext cx="11952664" cy="7290594"/>
            <a:chOff x="104781" y="-579070"/>
            <a:chExt cx="11952664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7939856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4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7000"/>
                  </a:schemeClr>
                </a:gs>
                <a:gs pos="45000">
                  <a:srgbClr val="05DBF2">
                    <a:alpha val="8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4853" y="171943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7000">
                  <a:schemeClr val="bg1">
                    <a:lumMod val="85000"/>
                    <a:alpha val="0"/>
                  </a:schemeClr>
                </a:gs>
                <a:gs pos="38000">
                  <a:schemeClr val="accent5">
                    <a:lumMod val="20000"/>
                    <a:lumOff val="80000"/>
                    <a:alpha val="22000"/>
                  </a:schemeClr>
                </a:gs>
                <a:gs pos="80000">
                  <a:srgbClr val="0583F2">
                    <a:alpha val="21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14000"/>
                  </a:schemeClr>
                </a:gs>
                <a:gs pos="0">
                  <a:srgbClr val="05DBF2">
                    <a:alpha val="1300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104781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B14E87-EF87-0B6D-8A9D-61968D25F581}"/>
              </a:ext>
            </a:extLst>
          </p:cNvPr>
          <p:cNvSpPr/>
          <p:nvPr userDrawn="1"/>
        </p:nvSpPr>
        <p:spPr>
          <a:xfrm>
            <a:off x="79121" y="5469147"/>
            <a:ext cx="11979652" cy="1471421"/>
          </a:xfrm>
          <a:custGeom>
            <a:avLst/>
            <a:gdLst>
              <a:gd name="connsiteX0" fmla="*/ 0 w 11979652"/>
              <a:gd name="connsiteY0" fmla="*/ 0 h 1471421"/>
              <a:gd name="connsiteX1" fmla="*/ 11979652 w 11979652"/>
              <a:gd name="connsiteY1" fmla="*/ 0 h 1471421"/>
              <a:gd name="connsiteX2" fmla="*/ 11979652 w 11979652"/>
              <a:gd name="connsiteY2" fmla="*/ 1471421 h 1471421"/>
              <a:gd name="connsiteX3" fmla="*/ 0 w 11979652"/>
              <a:gd name="connsiteY3" fmla="*/ 1471421 h 147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79652" h="1471421">
                <a:moveTo>
                  <a:pt x="0" y="0"/>
                </a:moveTo>
                <a:lnTo>
                  <a:pt x="11979652" y="0"/>
                </a:lnTo>
                <a:lnTo>
                  <a:pt x="11979652" y="1471421"/>
                </a:lnTo>
                <a:lnTo>
                  <a:pt x="0" y="1471421"/>
                </a:lnTo>
                <a:close/>
              </a:path>
            </a:pathLst>
          </a:custGeom>
          <a:gradFill>
            <a:gsLst>
              <a:gs pos="77000">
                <a:schemeClr val="bg1">
                  <a:alpha val="0"/>
                  <a:lumMod val="82000"/>
                </a:schemeClr>
              </a:gs>
              <a:gs pos="28000">
                <a:srgbClr val="497EAF">
                  <a:alpha val="20784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45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blipFill>
            <a:blip r:embed="rId2"/>
            <a:stretch>
              <a:fillRect l="-17415" t="-30047" r="-875" b="-2217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A9FFCCB-1BE4-DE62-6FE2-1841DC6E0E88}"/>
              </a:ext>
            </a:extLst>
          </p:cNvPr>
          <p:cNvSpPr/>
          <p:nvPr userDrawn="1"/>
        </p:nvSpPr>
        <p:spPr>
          <a:xfrm>
            <a:off x="104781" y="133351"/>
            <a:ext cx="11971714" cy="6588219"/>
          </a:xfrm>
          <a:prstGeom prst="rect">
            <a:avLst/>
          </a:prstGeom>
          <a:gradFill>
            <a:gsLst>
              <a:gs pos="67000">
                <a:schemeClr val="tx1">
                  <a:lumMod val="95000"/>
                  <a:lumOff val="5000"/>
                  <a:alpha val="20000"/>
                </a:schemeClr>
              </a:gs>
              <a:gs pos="30000">
                <a:srgbClr val="05DBF2">
                  <a:alpha val="14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D9D3C2-D552-5388-242B-B044B018DE1D}"/>
              </a:ext>
            </a:extLst>
          </p:cNvPr>
          <p:cNvSpPr/>
          <p:nvPr userDrawn="1"/>
        </p:nvSpPr>
        <p:spPr>
          <a:xfrm>
            <a:off x="115505" y="130272"/>
            <a:ext cx="11971714" cy="658821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57000"/>
                </a:schemeClr>
              </a:gs>
              <a:gs pos="4000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309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1C882-6752-F984-845B-E04675820D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12269" y="987425"/>
            <a:ext cx="10643119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57479-4A80-741B-E7FD-FA12374C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77607-96B5-409C-112D-D0A3B496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FE0D6-5611-CC0A-3A97-9F04A7FA6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36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083C-A716-C50B-0E29-5EF29E28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59" y="1003479"/>
            <a:ext cx="11124081" cy="47158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3086C-02EC-8CE0-C3D1-A1D1478C1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06A6A-1D5E-6BCA-6520-29BD8EA57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D73D4-FBB1-C5D8-9F2A-B2C34FD5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A23E2-B258-B00D-D6CA-4D8A57DAC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FB4EF-D3B5-27DD-8192-7C602561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33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97EC3-0FBF-ADF4-E776-E55CD39D68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3927A-D083-B85F-B5C3-0CD780678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94E0E-85ED-08CB-28A6-44FCB0165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71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57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bayashi.co.jp/en/news/detail/news20220322_1_en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ypar.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kimatopeia.jp/e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kimatopeia.jp/e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kimatopeia.jp/e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c.com/getdoc.jsp?containerId=prAP52633124&amp;utm_campaign=rss_syndication&amp;utm_medium=rss_feed&amp;utm_source=aler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kimatopeia.jp/e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kimatopeia.jp/e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kimatopeia.jp/e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do.kr/article/2024051710058844759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kimatopeia.jp/e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kimatopeia.jp/e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kimatopeia.jp/e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kimatopeia.jp/e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kimatopeia.jp/e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kimatopeia.jp/e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kimatopeia.jp/e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kimatopeia.jp/e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kinsey.com/capabilities/mckinsey-digital/our-insights/the-economic-potential-of-generative-ai-the-next-productivity-frontier?utm_source=chatgpt.com#business-valu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622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6D0FF-1CAD-2055-2F85-83065C803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DE55389-9249-F13E-3614-047A585E9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51" y="685800"/>
            <a:ext cx="630649" cy="485775"/>
          </a:xfrm>
        </p:spPr>
        <p:txBody>
          <a:bodyPr/>
          <a:lstStyle/>
          <a:p>
            <a:r>
              <a:rPr lang="en-GB" altLang="ko-KR" sz="1800" dirty="0"/>
              <a:t>AI</a:t>
            </a:r>
            <a:r>
              <a:rPr lang="ko-KR" altLang="en-US" sz="1800" dirty="0"/>
              <a:t>의</a:t>
            </a:r>
            <a:endParaRPr lang="en-GB" sz="18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328D2B3-3CBE-A3B6-DF91-B7D3BB217D9E}"/>
              </a:ext>
            </a:extLst>
          </p:cNvPr>
          <p:cNvSpPr txBox="1">
            <a:spLocks/>
          </p:cNvSpPr>
          <p:nvPr/>
        </p:nvSpPr>
        <p:spPr>
          <a:xfrm>
            <a:off x="1272960" y="676727"/>
            <a:ext cx="2749588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0583F2"/>
                </a:solidFill>
              </a:rPr>
              <a:t>분석</a:t>
            </a:r>
            <a:endParaRPr lang="en-GB" sz="3200" dirty="0">
              <a:solidFill>
                <a:srgbClr val="0583F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A63D3-93D0-29F2-620B-E39509651874}"/>
              </a:ext>
            </a:extLst>
          </p:cNvPr>
          <p:cNvSpPr txBox="1"/>
          <p:nvPr/>
        </p:nvSpPr>
        <p:spPr>
          <a:xfrm>
            <a:off x="847060" y="1231962"/>
            <a:ext cx="8468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EPC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입찰 안내서 분석 시스템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“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바로답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D2AC07B-4460-F3F1-F8C3-758E382197C8}"/>
              </a:ext>
            </a:extLst>
          </p:cNvPr>
          <p:cNvSpPr/>
          <p:nvPr/>
        </p:nvSpPr>
        <p:spPr>
          <a:xfrm>
            <a:off x="766351" y="2079060"/>
            <a:ext cx="4847640" cy="3914040"/>
          </a:xfrm>
          <a:prstGeom prst="roundRect">
            <a:avLst>
              <a:gd name="adj" fmla="val 1646"/>
            </a:avLst>
          </a:prstGeom>
          <a:blipFill dpi="0" rotWithShape="1">
            <a:blip r:embed="rId3">
              <a:alphaModFix amt="97000"/>
            </a:blip>
            <a:srcRect/>
            <a:stretch>
              <a:fillRect l="-1535" t="-1460" r="-1535" b="-268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02D05E3-CAFA-6AAC-A5CA-45DB33782E0D}"/>
              </a:ext>
            </a:extLst>
          </p:cNvPr>
          <p:cNvSpPr/>
          <p:nvPr/>
        </p:nvSpPr>
        <p:spPr>
          <a:xfrm>
            <a:off x="5858593" y="3527662"/>
            <a:ext cx="5567056" cy="2465438"/>
          </a:xfrm>
          <a:prstGeom prst="roundRect">
            <a:avLst>
              <a:gd name="adj" fmla="val 1929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85500">
                <a:srgbClr val="F9F9F9"/>
              </a:gs>
              <a:gs pos="71000">
                <a:schemeClr val="bg1">
                  <a:alpha val="0"/>
                </a:schemeClr>
              </a:gs>
            </a:gsLst>
            <a:lin ang="5400000" scaled="0"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4DC52B-EC15-DEB7-6C5A-9330BA58ACC4}"/>
              </a:ext>
            </a:extLst>
          </p:cNvPr>
          <p:cNvSpPr txBox="1"/>
          <p:nvPr/>
        </p:nvSpPr>
        <p:spPr>
          <a:xfrm>
            <a:off x="5858593" y="3088275"/>
            <a:ext cx="3701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2680D2"/>
                </a:solidFill>
                <a:latin typeface="+mn-ea"/>
              </a:rPr>
              <a:t>EPC ITB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분석시스템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2AC716-1FE1-36B5-3E02-861C6E9D10E5}"/>
              </a:ext>
            </a:extLst>
          </p:cNvPr>
          <p:cNvSpPr txBox="1"/>
          <p:nvPr/>
        </p:nvSpPr>
        <p:spPr>
          <a:xfrm>
            <a:off x="6096000" y="3729329"/>
            <a:ext cx="4470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입찰문서를 자동으로 분석해 공사 종목마다 섹션으로 분류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담당자가 필요한 문서 섹션을 찾고</a:t>
            </a:r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요구사항을 빠르게 파악 가능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대시보드로 전체 프로젝트 상황과 이슈를 직관적으로 확인 가능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83F42F-FD4A-7887-E951-1DA4BE68C756}"/>
              </a:ext>
            </a:extLst>
          </p:cNvPr>
          <p:cNvSpPr txBox="1"/>
          <p:nvPr/>
        </p:nvSpPr>
        <p:spPr>
          <a:xfrm>
            <a:off x="5858593" y="1616575"/>
            <a:ext cx="3701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 방식</a:t>
            </a: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8654CD-0770-755B-71EB-70E798A70F8B}"/>
              </a:ext>
            </a:extLst>
          </p:cNvPr>
          <p:cNvSpPr txBox="1"/>
          <p:nvPr/>
        </p:nvSpPr>
        <p:spPr>
          <a:xfrm>
            <a:off x="6096001" y="2231217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해외 </a:t>
            </a:r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EPC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입찰 시 수천 페이지를 검토하기 위해 많은 인력이 필요했음</a:t>
            </a: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F0C8522-0FFF-A125-C589-48A9B9EFDC48}"/>
              </a:ext>
            </a:extLst>
          </p:cNvPr>
          <p:cNvSpPr/>
          <p:nvPr/>
        </p:nvSpPr>
        <p:spPr>
          <a:xfrm>
            <a:off x="5858593" y="2051785"/>
            <a:ext cx="5567056" cy="885374"/>
          </a:xfrm>
          <a:prstGeom prst="roundRect">
            <a:avLst>
              <a:gd name="adj" fmla="val 1929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85500">
                <a:srgbClr val="F9F9F9"/>
              </a:gs>
              <a:gs pos="71000">
                <a:schemeClr val="bg1">
                  <a:alpha val="0"/>
                </a:schemeClr>
              </a:gs>
            </a:gsLst>
            <a:lin ang="5400000" scaled="0"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5D624F-79FE-1DA4-1159-9D8624D9A804}"/>
              </a:ext>
            </a:extLst>
          </p:cNvPr>
          <p:cNvSpPr txBox="1"/>
          <p:nvPr/>
        </p:nvSpPr>
        <p:spPr>
          <a:xfrm>
            <a:off x="4022548" y="5598652"/>
            <a:ext cx="8296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2680D2"/>
                </a:solidFill>
                <a:latin typeface="+mn-ea"/>
              </a:rPr>
              <a:t>* EPC ITB </a:t>
            </a:r>
            <a:r>
              <a:rPr lang="ko-KR" altLang="en-US" sz="1400" b="1" dirty="0">
                <a:solidFill>
                  <a:srgbClr val="2680D2"/>
                </a:solidFill>
                <a:latin typeface="+mn-ea"/>
              </a:rPr>
              <a:t>시스템</a:t>
            </a:r>
            <a:r>
              <a:rPr lang="en-GB" sz="1400" b="1" dirty="0">
                <a:solidFill>
                  <a:srgbClr val="2680D2"/>
                </a:solidFill>
                <a:latin typeface="+mn-ea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16126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D0818-EE6E-9B5C-109D-F8E77CC0E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884C036-BFE6-9653-AD67-8E3232BBF85F}"/>
              </a:ext>
            </a:extLst>
          </p:cNvPr>
          <p:cNvSpPr/>
          <p:nvPr/>
        </p:nvSpPr>
        <p:spPr>
          <a:xfrm>
            <a:off x="5858593" y="2500930"/>
            <a:ext cx="5567056" cy="3322354"/>
          </a:xfrm>
          <a:prstGeom prst="roundRect">
            <a:avLst>
              <a:gd name="adj" fmla="val 1929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85500">
                <a:srgbClr val="F9F9F9"/>
              </a:gs>
              <a:gs pos="71000">
                <a:schemeClr val="bg1">
                  <a:alpha val="0"/>
                </a:schemeClr>
              </a:gs>
            </a:gsLst>
            <a:lin ang="5400000" scaled="0"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24C1E6F-01E6-C49C-3E5A-76F80F855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51" y="685800"/>
            <a:ext cx="1777344" cy="485775"/>
          </a:xfrm>
        </p:spPr>
        <p:txBody>
          <a:bodyPr/>
          <a:lstStyle/>
          <a:p>
            <a:r>
              <a:rPr lang="en-GB" altLang="ko-KR" sz="1800" dirty="0"/>
              <a:t>AI</a:t>
            </a:r>
            <a:r>
              <a:rPr lang="ko-KR" altLang="en-US" sz="1800" dirty="0"/>
              <a:t>와 함께하는</a:t>
            </a:r>
            <a:endParaRPr lang="en-GB" sz="18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4041B3D-E0AC-2939-6F12-D56EA16BBF28}"/>
              </a:ext>
            </a:extLst>
          </p:cNvPr>
          <p:cNvSpPr txBox="1">
            <a:spLocks/>
          </p:cNvSpPr>
          <p:nvPr/>
        </p:nvSpPr>
        <p:spPr>
          <a:xfrm>
            <a:off x="2170734" y="676727"/>
            <a:ext cx="2749588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0583F2"/>
                </a:solidFill>
              </a:rPr>
              <a:t>설계</a:t>
            </a:r>
            <a:endParaRPr lang="en-GB" sz="3200" dirty="0">
              <a:solidFill>
                <a:srgbClr val="0583F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A9B63-FCCD-B979-0CCC-CC8876E887BD}"/>
              </a:ext>
            </a:extLst>
          </p:cNvPr>
          <p:cNvSpPr txBox="1"/>
          <p:nvPr/>
        </p:nvSpPr>
        <p:spPr>
          <a:xfrm>
            <a:off x="847060" y="1231962"/>
            <a:ext cx="8468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오바야시 주식회사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(Obayashi Corp.)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Rectangle: Rounded Corners 9">
            <a:hlinkClick r:id="rId3"/>
            <a:extLst>
              <a:ext uri="{FF2B5EF4-FFF2-40B4-BE49-F238E27FC236}">
                <a16:creationId xmlns:a16="http://schemas.microsoft.com/office/drawing/2014/main" id="{059F5149-F354-9E7F-AE9F-1724B1BDF60D}"/>
              </a:ext>
            </a:extLst>
          </p:cNvPr>
          <p:cNvSpPr/>
          <p:nvPr/>
        </p:nvSpPr>
        <p:spPr>
          <a:xfrm>
            <a:off x="766351" y="2998804"/>
            <a:ext cx="4847640" cy="1897349"/>
          </a:xfrm>
          <a:prstGeom prst="roundRect">
            <a:avLst>
              <a:gd name="adj" fmla="val 1646"/>
            </a:avLst>
          </a:prstGeom>
          <a:blipFill dpi="0" rotWithShape="1">
            <a:blip r:embed="rId4">
              <a:alphaModFix amt="97000"/>
            </a:blip>
            <a:srcRect/>
            <a:stretch>
              <a:fillRect t="-360" b="-254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3000" endPos="38000" dist="7874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1D10D3-8C59-EA32-224A-6762455432D3}"/>
              </a:ext>
            </a:extLst>
          </p:cNvPr>
          <p:cNvSpPr txBox="1"/>
          <p:nvPr/>
        </p:nvSpPr>
        <p:spPr>
          <a:xfrm>
            <a:off x="5858593" y="2074978"/>
            <a:ext cx="3701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목적과 핵심</a:t>
            </a: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5D30C6-EFCE-8498-7A5F-930B22481440}"/>
              </a:ext>
            </a:extLst>
          </p:cNvPr>
          <p:cNvSpPr txBox="1"/>
          <p:nvPr/>
        </p:nvSpPr>
        <p:spPr>
          <a:xfrm>
            <a:off x="6096001" y="2939024"/>
            <a:ext cx="487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건축 설계에 특화된 생성형 </a:t>
            </a:r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AI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</a:t>
            </a:r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다양한 초안 설계를 만드는 목적으로 제안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상세한 초안과 대략적인 초안에서 설계 의도를 읽어내도록 </a:t>
            </a:r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AI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를 훈련시킴</a:t>
            </a: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초안을 충실히 읽어내는 모델</a:t>
            </a:r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&amp;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생성된 결과물의 품질에 초점을 맞춘 모델과 같은</a:t>
            </a:r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다양한 </a:t>
            </a:r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AI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모델을 준비하여 설계자의 의도대로 도구를 사용할 수 있도록 제작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6736C-B856-1727-9D23-01FB27C2D266}"/>
              </a:ext>
            </a:extLst>
          </p:cNvPr>
          <p:cNvSpPr txBox="1"/>
          <p:nvPr/>
        </p:nvSpPr>
        <p:spPr>
          <a:xfrm>
            <a:off x="692902" y="2500930"/>
            <a:ext cx="3701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작동 사례</a:t>
            </a: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890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23C9E-CBB0-353A-E6DD-047EBE241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9E10542-90AB-932B-FD02-9760F586E92E}"/>
              </a:ext>
            </a:extLst>
          </p:cNvPr>
          <p:cNvSpPr/>
          <p:nvPr/>
        </p:nvSpPr>
        <p:spPr>
          <a:xfrm>
            <a:off x="5858593" y="1692459"/>
            <a:ext cx="5567056" cy="1104987"/>
          </a:xfrm>
          <a:prstGeom prst="roundRect">
            <a:avLst>
              <a:gd name="adj" fmla="val 1929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85500">
                <a:srgbClr val="F9F9F9"/>
              </a:gs>
              <a:gs pos="71000">
                <a:schemeClr val="bg1">
                  <a:alpha val="0"/>
                </a:schemeClr>
              </a:gs>
            </a:gsLst>
            <a:lin ang="5400000" scaled="0"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A0DEDB3-E047-344C-0403-38909FDD8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51" y="685800"/>
            <a:ext cx="1777344" cy="485775"/>
          </a:xfrm>
        </p:spPr>
        <p:txBody>
          <a:bodyPr/>
          <a:lstStyle/>
          <a:p>
            <a:r>
              <a:rPr lang="en-GB" altLang="ko-KR" sz="1800" dirty="0"/>
              <a:t>AI</a:t>
            </a:r>
            <a:r>
              <a:rPr lang="ko-KR" altLang="en-US" sz="1800" dirty="0"/>
              <a:t>와 함께하는</a:t>
            </a:r>
            <a:endParaRPr lang="en-GB" sz="18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E5A9203-4E3B-AC1A-3327-492336C56AC9}"/>
              </a:ext>
            </a:extLst>
          </p:cNvPr>
          <p:cNvSpPr txBox="1">
            <a:spLocks/>
          </p:cNvSpPr>
          <p:nvPr/>
        </p:nvSpPr>
        <p:spPr>
          <a:xfrm>
            <a:off x="2170734" y="676727"/>
            <a:ext cx="2749588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0583F2"/>
                </a:solidFill>
              </a:rPr>
              <a:t>설계</a:t>
            </a:r>
            <a:endParaRPr lang="en-GB" sz="3200" dirty="0">
              <a:solidFill>
                <a:srgbClr val="0583F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933FF-9A76-4D38-89F2-F4E8E7C82174}"/>
              </a:ext>
            </a:extLst>
          </p:cNvPr>
          <p:cNvSpPr txBox="1"/>
          <p:nvPr/>
        </p:nvSpPr>
        <p:spPr>
          <a:xfrm>
            <a:off x="847060" y="1231962"/>
            <a:ext cx="8468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오바야시 주식회사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(Obayashi Corp.)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Rectangle: Rounded Corners 9">
            <a:hlinkClick r:id="rId3"/>
            <a:extLst>
              <a:ext uri="{FF2B5EF4-FFF2-40B4-BE49-F238E27FC236}">
                <a16:creationId xmlns:a16="http://schemas.microsoft.com/office/drawing/2014/main" id="{F4C49144-F59E-EB0D-6F1F-43F4EB4E4C65}"/>
              </a:ext>
            </a:extLst>
          </p:cNvPr>
          <p:cNvSpPr/>
          <p:nvPr/>
        </p:nvSpPr>
        <p:spPr>
          <a:xfrm>
            <a:off x="674973" y="2118690"/>
            <a:ext cx="4847640" cy="2724059"/>
          </a:xfrm>
          <a:prstGeom prst="roundRect">
            <a:avLst>
              <a:gd name="adj" fmla="val 1646"/>
            </a:avLst>
          </a:prstGeom>
          <a:blipFill dpi="0" rotWithShape="1">
            <a:blip r:embed="rId4">
              <a:alphaModFix amt="97000"/>
            </a:blip>
            <a:srcRect/>
            <a:stretch>
              <a:fillRect l="-2461" t="-3014" r="-601" b="-130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3000" endPos="38000" dist="7874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BC10E7-5675-B2E0-CE3F-BFBAD17463EA}"/>
              </a:ext>
            </a:extLst>
          </p:cNvPr>
          <p:cNvSpPr txBox="1"/>
          <p:nvPr/>
        </p:nvSpPr>
        <p:spPr>
          <a:xfrm>
            <a:off x="5858593" y="1298353"/>
            <a:ext cx="3701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내용</a:t>
            </a: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8D1BF-3CA0-2338-4106-5C503FF8D41C}"/>
              </a:ext>
            </a:extLst>
          </p:cNvPr>
          <p:cNvSpPr txBox="1"/>
          <p:nvPr/>
        </p:nvSpPr>
        <p:spPr>
          <a:xfrm>
            <a:off x="692902" y="1667850"/>
            <a:ext cx="3701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Hypar</a:t>
            </a: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C8DC97-B243-7768-BA0A-02BC51B0E766}"/>
              </a:ext>
            </a:extLst>
          </p:cNvPr>
          <p:cNvSpPr/>
          <p:nvPr/>
        </p:nvSpPr>
        <p:spPr>
          <a:xfrm>
            <a:off x="5858593" y="3218876"/>
            <a:ext cx="5567056" cy="1104987"/>
          </a:xfrm>
          <a:prstGeom prst="roundRect">
            <a:avLst>
              <a:gd name="adj" fmla="val 1929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85500">
                <a:srgbClr val="F9F9F9"/>
              </a:gs>
              <a:gs pos="71000">
                <a:schemeClr val="bg1">
                  <a:alpha val="0"/>
                </a:schemeClr>
              </a:gs>
            </a:gsLst>
            <a:lin ang="5400000" scaled="0"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9A33A7-2578-3976-69C7-628A37251D86}"/>
              </a:ext>
            </a:extLst>
          </p:cNvPr>
          <p:cNvSpPr txBox="1"/>
          <p:nvPr/>
        </p:nvSpPr>
        <p:spPr>
          <a:xfrm>
            <a:off x="6008817" y="1860610"/>
            <a:ext cx="5266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오토데스크 리서치와 협력하여 </a:t>
            </a:r>
            <a:r>
              <a:rPr lang="en-GB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AI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플랫폼 개발</a:t>
            </a:r>
            <a:endParaRPr lang="en-GB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AICorb</a:t>
            </a:r>
            <a:r>
              <a:rPr lang="en-GB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시스템 개발</a:t>
            </a:r>
            <a:endParaRPr lang="en-GB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B27A75-7633-09A1-C5A3-C8F0937CCF1E}"/>
              </a:ext>
            </a:extLst>
          </p:cNvPr>
          <p:cNvSpPr txBox="1"/>
          <p:nvPr/>
        </p:nvSpPr>
        <p:spPr>
          <a:xfrm>
            <a:off x="5858593" y="2822233"/>
            <a:ext cx="3701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주요 기능</a:t>
            </a: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D1032-F3DD-4553-B744-C4D2E373139D}"/>
              </a:ext>
            </a:extLst>
          </p:cNvPr>
          <p:cNvSpPr txBox="1"/>
          <p:nvPr/>
        </p:nvSpPr>
        <p:spPr>
          <a:xfrm>
            <a:off x="6008816" y="3358215"/>
            <a:ext cx="526660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체적 추정치와 인테리어 프로그래밍 레이아웃 생성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여러 건물 외관 설계를 빠르게 출력</a:t>
            </a:r>
            <a:endParaRPr lang="en-GB" altLang="ko-KR" sz="17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3D </a:t>
            </a:r>
            <a:r>
              <a:rPr lang="ko-KR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모델 생성</a:t>
            </a:r>
            <a:endParaRPr lang="en-GB" altLang="ko-KR" sz="17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2E45FA-A591-FF87-796E-74C635B6E64C}"/>
              </a:ext>
            </a:extLst>
          </p:cNvPr>
          <p:cNvSpPr/>
          <p:nvPr/>
        </p:nvSpPr>
        <p:spPr>
          <a:xfrm>
            <a:off x="5858591" y="4759503"/>
            <a:ext cx="5567056" cy="1104987"/>
          </a:xfrm>
          <a:prstGeom prst="roundRect">
            <a:avLst>
              <a:gd name="adj" fmla="val 1929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45000">
                <a:srgbClr val="F9F9F9"/>
              </a:gs>
              <a:gs pos="21000">
                <a:schemeClr val="bg1">
                  <a:alpha val="0"/>
                </a:schemeClr>
              </a:gs>
            </a:gsLst>
            <a:lin ang="5400000" scaled="0"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82C21-94DF-467D-ACD6-E71D97695FFB}"/>
              </a:ext>
            </a:extLst>
          </p:cNvPr>
          <p:cNvSpPr txBox="1"/>
          <p:nvPr/>
        </p:nvSpPr>
        <p:spPr>
          <a:xfrm>
            <a:off x="5877641" y="4850331"/>
            <a:ext cx="82962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건축 설계에 특화된 생성형 </a:t>
            </a:r>
            <a:r>
              <a:rPr lang="en-GB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초안에서 다양한 설계</a:t>
            </a:r>
            <a:endParaRPr lang="en-GB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초안에서 설계 의도를 읽어내도록 </a:t>
            </a:r>
            <a:r>
              <a:rPr lang="en-GB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훈련</a:t>
            </a:r>
            <a:endParaRPr lang="en-GB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CA4902-E3E6-DF64-5F8D-71ECC44C59A6}"/>
              </a:ext>
            </a:extLst>
          </p:cNvPr>
          <p:cNvSpPr txBox="1"/>
          <p:nvPr/>
        </p:nvSpPr>
        <p:spPr>
          <a:xfrm>
            <a:off x="5877641" y="4367896"/>
            <a:ext cx="3701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특징</a:t>
            </a: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6398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0A1B6-2CF7-7226-D8DD-B205AF28C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D1FEE1AD-F029-69EC-FCE1-86C014583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51" y="685800"/>
            <a:ext cx="1777344" cy="485775"/>
          </a:xfrm>
        </p:spPr>
        <p:txBody>
          <a:bodyPr/>
          <a:lstStyle/>
          <a:p>
            <a:r>
              <a:rPr lang="en-GB" altLang="ko-KR" sz="1800" dirty="0"/>
              <a:t>AI</a:t>
            </a:r>
            <a:r>
              <a:rPr lang="ko-KR" altLang="en-US" sz="1800" dirty="0"/>
              <a:t>와 함께하는</a:t>
            </a:r>
            <a:endParaRPr lang="en-GB" sz="18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330FB49-DBEE-5B5F-02F2-D1AD911EB2C5}"/>
              </a:ext>
            </a:extLst>
          </p:cNvPr>
          <p:cNvSpPr txBox="1">
            <a:spLocks/>
          </p:cNvSpPr>
          <p:nvPr/>
        </p:nvSpPr>
        <p:spPr>
          <a:xfrm>
            <a:off x="2170734" y="676727"/>
            <a:ext cx="2749588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0583F2"/>
                </a:solidFill>
              </a:rPr>
              <a:t>화학</a:t>
            </a:r>
            <a:endParaRPr lang="en-GB" sz="3200" dirty="0">
              <a:solidFill>
                <a:srgbClr val="0583F2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CEBB6EB-9085-A9B4-33D4-3C6278C457A7}"/>
              </a:ext>
            </a:extLst>
          </p:cNvPr>
          <p:cNvSpPr/>
          <p:nvPr/>
        </p:nvSpPr>
        <p:spPr>
          <a:xfrm>
            <a:off x="766351" y="1834480"/>
            <a:ext cx="10659297" cy="4356770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l="-1784" t="-39330" r="-1784" b="-239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852FB8-B756-32EE-CE46-87C70082E9B2}"/>
              </a:ext>
            </a:extLst>
          </p:cNvPr>
          <p:cNvSpPr txBox="1"/>
          <p:nvPr/>
        </p:nvSpPr>
        <p:spPr>
          <a:xfrm>
            <a:off x="766351" y="1232757"/>
            <a:ext cx="5115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BASF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생성형 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활용사례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0387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6344A-4F56-0AE8-AEEB-05D473498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0C0DA7E-0720-9D48-7544-FD654288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50" y="685800"/>
            <a:ext cx="1937783" cy="485775"/>
          </a:xfrm>
        </p:spPr>
        <p:txBody>
          <a:bodyPr/>
          <a:lstStyle/>
          <a:p>
            <a:r>
              <a:rPr lang="ko-KR" altLang="en-US" sz="1800" dirty="0"/>
              <a:t>눈으로 듣는 소리</a:t>
            </a:r>
            <a:r>
              <a:rPr lang="en-GB" altLang="ko-KR" sz="1800" dirty="0"/>
              <a:t>,</a:t>
            </a:r>
            <a:endParaRPr lang="en-GB" sz="18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B33CBEA-A185-F0E0-A32F-5533CF698708}"/>
              </a:ext>
            </a:extLst>
          </p:cNvPr>
          <p:cNvSpPr txBox="1">
            <a:spLocks/>
          </p:cNvSpPr>
          <p:nvPr/>
        </p:nvSpPr>
        <p:spPr>
          <a:xfrm>
            <a:off x="2570784" y="676727"/>
            <a:ext cx="2749588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0583F2"/>
                </a:solidFill>
              </a:rPr>
              <a:t>AI</a:t>
            </a:r>
            <a:r>
              <a:rPr lang="ko-KR" altLang="en-US" sz="3200" dirty="0">
                <a:solidFill>
                  <a:srgbClr val="0583F2"/>
                </a:solidFill>
              </a:rPr>
              <a:t> 시각화</a:t>
            </a:r>
            <a:endParaRPr lang="en-GB" sz="3200" dirty="0">
              <a:solidFill>
                <a:srgbClr val="0583F2"/>
              </a:solidFill>
            </a:endParaRPr>
          </a:p>
        </p:txBody>
      </p:sp>
      <p:sp>
        <p:nvSpPr>
          <p:cNvPr id="13" name="Rectangle: Rounded Corners 12">
            <a:hlinkClick r:id="rId3"/>
            <a:extLst>
              <a:ext uri="{FF2B5EF4-FFF2-40B4-BE49-F238E27FC236}">
                <a16:creationId xmlns:a16="http://schemas.microsoft.com/office/drawing/2014/main" id="{0FDF3466-060C-2890-ACF2-EC769CA3BAAD}"/>
              </a:ext>
            </a:extLst>
          </p:cNvPr>
          <p:cNvSpPr/>
          <p:nvPr/>
        </p:nvSpPr>
        <p:spPr>
          <a:xfrm>
            <a:off x="766351" y="1834480"/>
            <a:ext cx="10659297" cy="4356770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1784" t="-39330" r="-1784" b="-239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8A6D94-7658-F596-0F50-6CF12FFF10A7}"/>
              </a:ext>
            </a:extLst>
          </p:cNvPr>
          <p:cNvSpPr txBox="1"/>
          <p:nvPr/>
        </p:nvSpPr>
        <p:spPr>
          <a:xfrm>
            <a:off x="766350" y="1254319"/>
            <a:ext cx="5115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에키마토페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AI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소리 시각화 장치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6177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A45FD-06B3-40B6-2B1E-520AE42F1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69CC190-436A-EF35-7607-84292038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50" y="685800"/>
            <a:ext cx="1937783" cy="485775"/>
          </a:xfrm>
        </p:spPr>
        <p:txBody>
          <a:bodyPr/>
          <a:lstStyle/>
          <a:p>
            <a:r>
              <a:rPr lang="ko-KR" altLang="en-US" sz="1800" dirty="0"/>
              <a:t>눈으로 듣는 소리</a:t>
            </a:r>
            <a:r>
              <a:rPr lang="en-GB" altLang="ko-KR" sz="1800" dirty="0"/>
              <a:t>,</a:t>
            </a:r>
            <a:endParaRPr lang="en-GB" sz="18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9A85D43-520D-7D8B-0C47-597FC7A9BBCE}"/>
              </a:ext>
            </a:extLst>
          </p:cNvPr>
          <p:cNvSpPr txBox="1">
            <a:spLocks/>
          </p:cNvSpPr>
          <p:nvPr/>
        </p:nvSpPr>
        <p:spPr>
          <a:xfrm>
            <a:off x="2570784" y="676727"/>
            <a:ext cx="2749588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0583F2"/>
                </a:solidFill>
              </a:rPr>
              <a:t>AI</a:t>
            </a:r>
            <a:r>
              <a:rPr lang="ko-KR" altLang="en-US" sz="3200" dirty="0">
                <a:solidFill>
                  <a:srgbClr val="0583F2"/>
                </a:solidFill>
              </a:rPr>
              <a:t> 시각화</a:t>
            </a:r>
            <a:endParaRPr lang="en-GB" sz="3200" dirty="0">
              <a:solidFill>
                <a:srgbClr val="0583F2"/>
              </a:solidFill>
            </a:endParaRPr>
          </a:p>
        </p:txBody>
      </p:sp>
      <p:sp>
        <p:nvSpPr>
          <p:cNvPr id="13" name="Rectangle: Rounded Corners 12">
            <a:hlinkClick r:id="rId3"/>
            <a:extLst>
              <a:ext uri="{FF2B5EF4-FFF2-40B4-BE49-F238E27FC236}">
                <a16:creationId xmlns:a16="http://schemas.microsoft.com/office/drawing/2014/main" id="{7A9B0A06-2F66-1666-8582-1453F451DE7E}"/>
              </a:ext>
            </a:extLst>
          </p:cNvPr>
          <p:cNvSpPr/>
          <p:nvPr/>
        </p:nvSpPr>
        <p:spPr>
          <a:xfrm>
            <a:off x="766351" y="1834480"/>
            <a:ext cx="10659297" cy="4356770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t="-3675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5E4B2-1E6F-8447-DD78-EDB29F6C2943}"/>
              </a:ext>
            </a:extLst>
          </p:cNvPr>
          <p:cNvSpPr txBox="1"/>
          <p:nvPr/>
        </p:nvSpPr>
        <p:spPr>
          <a:xfrm>
            <a:off x="766350" y="1254319"/>
            <a:ext cx="5115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에키마토페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AI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소리 시각화 장치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1754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6FA09-952E-EF40-E3B1-BE3714BA0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B55187F-7033-BCAC-BF7C-D969C9E13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50" y="685800"/>
            <a:ext cx="1937783" cy="485775"/>
          </a:xfrm>
        </p:spPr>
        <p:txBody>
          <a:bodyPr/>
          <a:lstStyle/>
          <a:p>
            <a:r>
              <a:rPr lang="ko-KR" altLang="en-US" sz="1800" dirty="0"/>
              <a:t>눈으로 듣는 소리</a:t>
            </a:r>
            <a:r>
              <a:rPr lang="en-GB" altLang="ko-KR" sz="1800" dirty="0"/>
              <a:t>,</a:t>
            </a:r>
            <a:endParaRPr lang="en-GB" sz="18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ACAF776-6701-FDCC-FB6E-5724971EB555}"/>
              </a:ext>
            </a:extLst>
          </p:cNvPr>
          <p:cNvSpPr txBox="1">
            <a:spLocks/>
          </p:cNvSpPr>
          <p:nvPr/>
        </p:nvSpPr>
        <p:spPr>
          <a:xfrm>
            <a:off x="2570784" y="676727"/>
            <a:ext cx="2749588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0583F2"/>
                </a:solidFill>
              </a:rPr>
              <a:t>AI</a:t>
            </a:r>
            <a:r>
              <a:rPr lang="ko-KR" altLang="en-US" sz="3200" dirty="0">
                <a:solidFill>
                  <a:srgbClr val="0583F2"/>
                </a:solidFill>
              </a:rPr>
              <a:t> 시각화</a:t>
            </a:r>
            <a:endParaRPr lang="en-GB" sz="3200" dirty="0">
              <a:solidFill>
                <a:srgbClr val="0583F2"/>
              </a:solidFill>
            </a:endParaRPr>
          </a:p>
        </p:txBody>
      </p:sp>
      <p:sp>
        <p:nvSpPr>
          <p:cNvPr id="13" name="Rectangle: Rounded Corners 12">
            <a:hlinkClick r:id="rId3"/>
            <a:extLst>
              <a:ext uri="{FF2B5EF4-FFF2-40B4-BE49-F238E27FC236}">
                <a16:creationId xmlns:a16="http://schemas.microsoft.com/office/drawing/2014/main" id="{9CF58C5F-FD30-A70C-5950-CF80C0BA7FB3}"/>
              </a:ext>
            </a:extLst>
          </p:cNvPr>
          <p:cNvSpPr/>
          <p:nvPr/>
        </p:nvSpPr>
        <p:spPr>
          <a:xfrm>
            <a:off x="1167403" y="1824503"/>
            <a:ext cx="9853523" cy="4356770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310" t="-27154" r="-348" b="-81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53A971-5E10-2864-B505-98D0AF2A7479}"/>
              </a:ext>
            </a:extLst>
          </p:cNvPr>
          <p:cNvSpPr txBox="1"/>
          <p:nvPr/>
        </p:nvSpPr>
        <p:spPr>
          <a:xfrm>
            <a:off x="766350" y="1254319"/>
            <a:ext cx="5115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에키마토페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AI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소리 시각화 장치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023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8F4F2-364F-9858-6D8D-EBDB900D7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8F6C31-BEAA-7940-78F2-4C78F53CD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529" y="685800"/>
            <a:ext cx="2749587" cy="485775"/>
          </a:xfrm>
        </p:spPr>
        <p:txBody>
          <a:bodyPr/>
          <a:lstStyle/>
          <a:p>
            <a:r>
              <a:rPr lang="en-GB" altLang="ko-KR" sz="1800" dirty="0"/>
              <a:t>, </a:t>
            </a:r>
            <a:r>
              <a:rPr lang="ko-KR" altLang="en-US" sz="1800" dirty="0"/>
              <a:t>얼마나 사용하고 있나 </a:t>
            </a:r>
            <a:endParaRPr lang="en-GB" sz="18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C21BF6D-A2C6-B76D-2131-7574B81B9723}"/>
              </a:ext>
            </a:extLst>
          </p:cNvPr>
          <p:cNvSpPr txBox="1">
            <a:spLocks/>
          </p:cNvSpPr>
          <p:nvPr/>
        </p:nvSpPr>
        <p:spPr>
          <a:xfrm>
            <a:off x="766350" y="676727"/>
            <a:ext cx="581187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67656B-CA6D-B160-1A2B-F81393DDC345}"/>
              </a:ext>
            </a:extLst>
          </p:cNvPr>
          <p:cNvSpPr txBox="1"/>
          <p:nvPr/>
        </p:nvSpPr>
        <p:spPr>
          <a:xfrm>
            <a:off x="766350" y="1254319"/>
            <a:ext cx="5115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대다수의 국내 기업이 생성형 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사용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D14020-1873-E9CF-E3AD-E81E9F569E64}"/>
              </a:ext>
            </a:extLst>
          </p:cNvPr>
          <p:cNvGrpSpPr/>
          <p:nvPr/>
        </p:nvGrpSpPr>
        <p:grpSpPr>
          <a:xfrm>
            <a:off x="589888" y="2002025"/>
            <a:ext cx="4714536" cy="3277652"/>
            <a:chOff x="589888" y="2903621"/>
            <a:chExt cx="4714536" cy="3277652"/>
          </a:xfrm>
          <a:effectLst>
            <a:reflection blurRad="6350" stA="10000" endPos="38500" dist="304800" dir="5400000" sy="-100000" algn="bl" rotWithShape="0"/>
          </a:effectLst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EFC51CF-1B6F-1EE9-F1B6-8D21F21E5D60}"/>
                </a:ext>
              </a:extLst>
            </p:cNvPr>
            <p:cNvGrpSpPr/>
            <p:nvPr/>
          </p:nvGrpSpPr>
          <p:grpSpPr>
            <a:xfrm>
              <a:off x="589888" y="2903621"/>
              <a:ext cx="4714536" cy="3277652"/>
              <a:chOff x="589888" y="2903621"/>
              <a:chExt cx="4714536" cy="3277652"/>
            </a:xfrm>
          </p:grpSpPr>
          <p:sp>
            <p:nvSpPr>
              <p:cNvPr id="10" name="Rectangle: Rounded Corners 9">
                <a:hlinkClick r:id="rId3"/>
                <a:extLst>
                  <a:ext uri="{FF2B5EF4-FFF2-40B4-BE49-F238E27FC236}">
                    <a16:creationId xmlns:a16="http://schemas.microsoft.com/office/drawing/2014/main" id="{6245A0F5-92A3-C14C-2A49-6B1FE4EF2CBC}"/>
                  </a:ext>
                </a:extLst>
              </p:cNvPr>
              <p:cNvSpPr/>
              <p:nvPr/>
            </p:nvSpPr>
            <p:spPr>
              <a:xfrm>
                <a:off x="589888" y="2903621"/>
                <a:ext cx="4714536" cy="3277652"/>
              </a:xfrm>
              <a:prstGeom prst="roundRect">
                <a:avLst>
                  <a:gd name="adj" fmla="val 1646"/>
                </a:avLst>
              </a:prstGeom>
              <a:solidFill>
                <a:schemeClr val="bg1"/>
              </a:solidFill>
              <a:ln w="635">
                <a:solidFill>
                  <a:srgbClr val="0D0D0D"/>
                </a:solidFill>
              </a:ln>
              <a:effectLst>
                <a:innerShdw blurRad="381000">
                  <a:schemeClr val="tx1"/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  <a:bevelB w="139700" h="139700" prst="divot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6C2642-9F29-D533-3BCD-B2F3C8AC20AD}"/>
                  </a:ext>
                </a:extLst>
              </p:cNvPr>
              <p:cNvSpPr txBox="1"/>
              <p:nvPr/>
            </p:nvSpPr>
            <p:spPr>
              <a:xfrm>
                <a:off x="2153783" y="3492383"/>
                <a:ext cx="252822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AI       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생성형</a:t>
                </a:r>
                <a:r>
                  <a:rPr lang="en-GB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AI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0BB0F9F-876D-E3D1-D520-78CA752F0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350" y="3057524"/>
                <a:ext cx="1006491" cy="363455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DC9C75F-8191-9D4A-7ECA-3E949A3170A3}"/>
                  </a:ext>
                </a:extLst>
              </p:cNvPr>
              <p:cNvSpPr txBox="1"/>
              <p:nvPr/>
            </p:nvSpPr>
            <p:spPr>
              <a:xfrm>
                <a:off x="1718641" y="3045307"/>
                <a:ext cx="29837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국내 </a:t>
                </a:r>
                <a:r>
                  <a:rPr lang="en-GB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AI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및 생성형 </a:t>
                </a:r>
                <a:r>
                  <a:rPr lang="en-GB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AI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활용 단계 설문조사</a:t>
                </a:r>
                <a:endParaRPr lang="en-GB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DF118742-7723-9A79-1CD9-7D819CD7F603}"/>
                  </a:ext>
                </a:extLst>
              </p:cNvPr>
              <p:cNvSpPr/>
              <p:nvPr/>
            </p:nvSpPr>
            <p:spPr>
              <a:xfrm>
                <a:off x="4682005" y="3547162"/>
                <a:ext cx="148394" cy="148394"/>
              </a:xfrm>
              <a:prstGeom prst="roundRect">
                <a:avLst/>
              </a:prstGeom>
              <a:solidFill>
                <a:srgbClr val="00CB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1AF1CC73-916D-4ED0-44CB-B1DBCAFC0671}"/>
                  </a:ext>
                </a:extLst>
              </p:cNvPr>
              <p:cNvSpPr/>
              <p:nvPr/>
            </p:nvSpPr>
            <p:spPr>
              <a:xfrm>
                <a:off x="3807196" y="3545144"/>
                <a:ext cx="148394" cy="148394"/>
              </a:xfrm>
              <a:prstGeom prst="roundRect">
                <a:avLst/>
              </a:prstGeom>
              <a:solidFill>
                <a:srgbClr val="29BDF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DD1A8E9-9FDB-4A67-7F83-EF578CFF25EF}"/>
                </a:ext>
              </a:extLst>
            </p:cNvPr>
            <p:cNvGrpSpPr/>
            <p:nvPr/>
          </p:nvGrpSpPr>
          <p:grpSpPr>
            <a:xfrm>
              <a:off x="807204" y="3746299"/>
              <a:ext cx="4260852" cy="2384231"/>
              <a:chOff x="807204" y="3746299"/>
              <a:chExt cx="4260852" cy="2384231"/>
            </a:xfrm>
          </p:grpSpPr>
          <p:pic>
            <p:nvPicPr>
              <p:cNvPr id="12" name="Picture 11" descr="A screenshot of a phone&#10;&#10;AI-generated content may be incorrect.">
                <a:extLst>
                  <a:ext uri="{FF2B5EF4-FFF2-40B4-BE49-F238E27FC236}">
                    <a16:creationId xmlns:a16="http://schemas.microsoft.com/office/drawing/2014/main" id="{DE1B9684-9103-A52A-E462-58C0623E6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204" y="3746299"/>
                <a:ext cx="4260852" cy="2384231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847A33-22B1-4127-AF8A-9D1B2FCF8804}"/>
                  </a:ext>
                </a:extLst>
              </p:cNvPr>
              <p:cNvSpPr/>
              <p:nvPr/>
            </p:nvSpPr>
            <p:spPr>
              <a:xfrm>
                <a:off x="4267199" y="3797042"/>
                <a:ext cx="800857" cy="1946369"/>
              </a:xfrm>
              <a:prstGeom prst="rect">
                <a:avLst/>
              </a:prstGeom>
              <a:noFill/>
              <a:ln>
                <a:solidFill>
                  <a:srgbClr val="BC282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6160E31-55F4-1CC5-615A-7AE5DACC55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24144" y="4727288"/>
                <a:ext cx="943055" cy="0"/>
              </a:xfrm>
              <a:prstGeom prst="line">
                <a:avLst/>
              </a:prstGeom>
              <a:ln>
                <a:solidFill>
                  <a:srgbClr val="BC2828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B8B1A567-C9C1-10F8-3E5A-3B05089E3FA8}"/>
                  </a:ext>
                </a:extLst>
              </p:cNvPr>
              <p:cNvSpPr/>
              <p:nvPr/>
            </p:nvSpPr>
            <p:spPr>
              <a:xfrm>
                <a:off x="1486779" y="4398186"/>
                <a:ext cx="1781175" cy="658203"/>
              </a:xfrm>
              <a:prstGeom prst="roundRect">
                <a:avLst>
                  <a:gd name="adj" fmla="val 2196"/>
                </a:avLst>
              </a:prstGeom>
              <a:solidFill>
                <a:schemeClr val="bg1"/>
              </a:solidFill>
              <a:ln w="12700">
                <a:solidFill>
                  <a:srgbClr val="BC282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D9F61D-AFD6-6E0A-E934-486BF7BBAF36}"/>
                  </a:ext>
                </a:extLst>
              </p:cNvPr>
              <p:cNvSpPr txBox="1"/>
              <p:nvPr/>
            </p:nvSpPr>
            <p:spPr>
              <a:xfrm>
                <a:off x="1502019" y="4513413"/>
                <a:ext cx="169076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AI</a:t>
                </a: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는 </a:t>
                </a:r>
                <a:r>
                  <a:rPr lang="en-GB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86% </a:t>
                </a:r>
              </a:p>
              <a:p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생성형 </a:t>
                </a:r>
                <a:r>
                  <a:rPr lang="en-GB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AI</a:t>
                </a: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는 </a:t>
                </a:r>
                <a:r>
                  <a:rPr lang="en-GB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72% </a:t>
                </a: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AEB9334-1AF3-B2CD-27E6-3AEBC26EC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7204" y="3605803"/>
              <a:ext cx="1651153" cy="127012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25605F2-3602-FB30-FCE9-5EA5EFB37EEF}"/>
              </a:ext>
            </a:extLst>
          </p:cNvPr>
          <p:cNvSpPr/>
          <p:nvPr/>
        </p:nvSpPr>
        <p:spPr>
          <a:xfrm>
            <a:off x="6159487" y="2420709"/>
            <a:ext cx="5442625" cy="2808225"/>
          </a:xfrm>
          <a:prstGeom prst="roundRect">
            <a:avLst>
              <a:gd name="adj" fmla="val 1929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85500">
                <a:srgbClr val="F9F9F9"/>
              </a:gs>
              <a:gs pos="71000">
                <a:schemeClr val="bg1">
                  <a:alpha val="0"/>
                </a:schemeClr>
              </a:gs>
            </a:gsLst>
            <a:lin ang="5400000" scaled="0"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64CD4F-F008-A216-29F6-36924E628327}"/>
              </a:ext>
            </a:extLst>
          </p:cNvPr>
          <p:cNvSpPr txBox="1"/>
          <p:nvPr/>
        </p:nvSpPr>
        <p:spPr>
          <a:xfrm>
            <a:off x="6727949" y="2573344"/>
            <a:ext cx="44489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한국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조직의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72%가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이미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생성형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AI를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사용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중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 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AP지역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평균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: 59.5%)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한국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조직의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78%가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생성형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AI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도입으로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인해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직원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생산성이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개선되었다고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평가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한국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조직의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47.2%는 2024년에 10개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이상의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생성형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AI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유즈케이스를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배포할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예정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2025년에는 48%의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한국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조직이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50개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이상의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생성형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AI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유즈케이스를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배포할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계획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r"/>
            <a:endParaRPr lang="en-GB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9C0CD9-1F9C-C109-B4BB-5B240BCB73B3}"/>
              </a:ext>
            </a:extLst>
          </p:cNvPr>
          <p:cNvSpPr txBox="1"/>
          <p:nvPr/>
        </p:nvSpPr>
        <p:spPr>
          <a:xfrm>
            <a:off x="6134100" y="2060679"/>
            <a:ext cx="3701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국내 보급 증가</a:t>
            </a: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7470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5AA83-BB0F-B110-4CE1-C708173B2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0F595A6F-432C-6268-F85D-C10C4C619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932" y="676727"/>
            <a:ext cx="2749587" cy="485775"/>
          </a:xfrm>
        </p:spPr>
        <p:txBody>
          <a:bodyPr/>
          <a:lstStyle/>
          <a:p>
            <a:r>
              <a:rPr lang="en-GB" altLang="ko-KR" sz="1800" dirty="0"/>
              <a:t>,</a:t>
            </a:r>
            <a:r>
              <a:rPr lang="ko-KR" altLang="en-US" sz="1800" dirty="0"/>
              <a:t> 여전히 중요한 과제</a:t>
            </a:r>
            <a:endParaRPr lang="en-GB" sz="18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652DC0B-D8E4-8280-BB13-33E542975571}"/>
              </a:ext>
            </a:extLst>
          </p:cNvPr>
          <p:cNvSpPr txBox="1">
            <a:spLocks/>
          </p:cNvSpPr>
          <p:nvPr/>
        </p:nvSpPr>
        <p:spPr>
          <a:xfrm>
            <a:off x="766350" y="676727"/>
            <a:ext cx="700500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BD70E-4623-58AC-56D2-398AFFCFBBF1}"/>
              </a:ext>
            </a:extLst>
          </p:cNvPr>
          <p:cNvSpPr txBox="1"/>
          <p:nvPr/>
        </p:nvSpPr>
        <p:spPr>
          <a:xfrm>
            <a:off x="766350" y="1254319"/>
            <a:ext cx="5115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중요해지고 있는 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교육의 필요성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63F8D2C4-00D3-43E1-D444-09EBA6F6709E}"/>
              </a:ext>
            </a:extLst>
          </p:cNvPr>
          <p:cNvSpPr/>
          <p:nvPr/>
        </p:nvSpPr>
        <p:spPr>
          <a:xfrm>
            <a:off x="2705100" y="1824503"/>
            <a:ext cx="6877050" cy="4356770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25854" t="-36324" r="-26807" b="791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08B1F-BE37-6F9E-260D-6837FA0DB7AB}"/>
              </a:ext>
            </a:extLst>
          </p:cNvPr>
          <p:cNvSpPr txBox="1"/>
          <p:nvPr/>
        </p:nvSpPr>
        <p:spPr>
          <a:xfrm>
            <a:off x="1231806" y="752554"/>
            <a:ext cx="17621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680D2"/>
                </a:solidFill>
              </a:rPr>
              <a:t>인재양성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37982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58CCC-0D57-17E9-E466-566296B16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F83D41BC-D337-E712-3655-66D233799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932" y="676727"/>
            <a:ext cx="2749587" cy="485775"/>
          </a:xfrm>
        </p:spPr>
        <p:txBody>
          <a:bodyPr/>
          <a:lstStyle/>
          <a:p>
            <a:r>
              <a:rPr lang="en-GB" altLang="ko-KR" sz="1800" dirty="0"/>
              <a:t>,</a:t>
            </a:r>
            <a:r>
              <a:rPr lang="ko-KR" altLang="en-US" sz="1800" dirty="0"/>
              <a:t> 여전히 중요한 과제</a:t>
            </a:r>
            <a:endParaRPr lang="en-GB" sz="18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1CF1C8B-2E49-D042-FC8F-CACC963EAC42}"/>
              </a:ext>
            </a:extLst>
          </p:cNvPr>
          <p:cNvSpPr txBox="1">
            <a:spLocks/>
          </p:cNvSpPr>
          <p:nvPr/>
        </p:nvSpPr>
        <p:spPr>
          <a:xfrm>
            <a:off x="766350" y="676727"/>
            <a:ext cx="700500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409F6-2F5A-8DFA-A093-D4DEBE3306B5}"/>
              </a:ext>
            </a:extLst>
          </p:cNvPr>
          <p:cNvSpPr txBox="1"/>
          <p:nvPr/>
        </p:nvSpPr>
        <p:spPr>
          <a:xfrm>
            <a:off x="766350" y="1254319"/>
            <a:ext cx="5115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중요해지고 있는 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교육의 필요성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ABB9A-ACA9-BF4D-3E4B-3898710F050E}"/>
              </a:ext>
            </a:extLst>
          </p:cNvPr>
          <p:cNvSpPr txBox="1"/>
          <p:nvPr/>
        </p:nvSpPr>
        <p:spPr>
          <a:xfrm>
            <a:off x="1231806" y="752554"/>
            <a:ext cx="17621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680D2"/>
                </a:solidFill>
              </a:rPr>
              <a:t>인재양성</a:t>
            </a:r>
            <a:endParaRPr lang="en-GB" b="1" dirty="0"/>
          </a:p>
        </p:txBody>
      </p:sp>
      <p:sp>
        <p:nvSpPr>
          <p:cNvPr id="7" name="Rectangle: Rounded Corners 6">
            <a:hlinkClick r:id="rId3"/>
            <a:extLst>
              <a:ext uri="{FF2B5EF4-FFF2-40B4-BE49-F238E27FC236}">
                <a16:creationId xmlns:a16="http://schemas.microsoft.com/office/drawing/2014/main" id="{CCBC3F69-CD3E-82B9-5B12-8132120770AC}"/>
              </a:ext>
            </a:extLst>
          </p:cNvPr>
          <p:cNvSpPr/>
          <p:nvPr/>
        </p:nvSpPr>
        <p:spPr>
          <a:xfrm>
            <a:off x="990600" y="1746246"/>
            <a:ext cx="10153650" cy="4435027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2527" t="-35508" r="-2773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3960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AAADABD-F0C0-C6E4-BB15-4E3C02F7CC0B}"/>
              </a:ext>
            </a:extLst>
          </p:cNvPr>
          <p:cNvSpPr/>
          <p:nvPr/>
        </p:nvSpPr>
        <p:spPr>
          <a:xfrm>
            <a:off x="766351" y="1510630"/>
            <a:ext cx="10659297" cy="4175795"/>
          </a:xfrm>
          <a:prstGeom prst="roundRect">
            <a:avLst>
              <a:gd name="adj" fmla="val 1646"/>
            </a:avLst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4000" contrast="27000"/>
                      </a14:imgEffect>
                    </a14:imgLayer>
                  </a14:imgProps>
                </a:ext>
              </a:extLst>
            </a:blip>
            <a:srcRect/>
            <a:stretch>
              <a:fillRect l="179" t="-41424" r="-796" b="-328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6F3FC0-E307-C93D-649B-6315B0C9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51" y="685800"/>
            <a:ext cx="1781997" cy="485775"/>
          </a:xfrm>
        </p:spPr>
        <p:txBody>
          <a:bodyPr/>
          <a:lstStyle/>
          <a:p>
            <a:r>
              <a:rPr lang="ko-KR" altLang="en-US" sz="1800" dirty="0"/>
              <a:t>세상을 바꾸는</a:t>
            </a:r>
            <a:endParaRPr lang="en-GB" sz="1800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B6AD26F-2EBE-6478-A72E-41B227E4BEC1}"/>
              </a:ext>
            </a:extLst>
          </p:cNvPr>
          <p:cNvSpPr txBox="1">
            <a:spLocks/>
          </p:cNvSpPr>
          <p:nvPr/>
        </p:nvSpPr>
        <p:spPr>
          <a:xfrm>
            <a:off x="2252251" y="746124"/>
            <a:ext cx="804097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600" dirty="0">
                <a:solidFill>
                  <a:srgbClr val="0583F2"/>
                </a:solidFill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149527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B85A1-9F71-6166-A080-0151B1598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C021F28-6A56-F356-B147-651CECED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194" y="676727"/>
            <a:ext cx="542035" cy="485775"/>
          </a:xfrm>
        </p:spPr>
        <p:txBody>
          <a:bodyPr/>
          <a:lstStyle/>
          <a:p>
            <a:r>
              <a:rPr lang="ko-KR" altLang="en-US" sz="1800" dirty="0"/>
              <a:t>와</a:t>
            </a:r>
            <a:endParaRPr lang="en-GB" sz="18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DF5CE7F5-F4F3-E694-0538-0B6DAAABCCF7}"/>
              </a:ext>
            </a:extLst>
          </p:cNvPr>
          <p:cNvSpPr txBox="1">
            <a:spLocks/>
          </p:cNvSpPr>
          <p:nvPr/>
        </p:nvSpPr>
        <p:spPr>
          <a:xfrm>
            <a:off x="766350" y="676727"/>
            <a:ext cx="700500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8EE7D-D592-2FDC-C77D-C47556DC4448}"/>
              </a:ext>
            </a:extLst>
          </p:cNvPr>
          <p:cNvSpPr txBox="1"/>
          <p:nvPr/>
        </p:nvSpPr>
        <p:spPr>
          <a:xfrm>
            <a:off x="766350" y="1261586"/>
            <a:ext cx="5115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 세계 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41%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기업들의 인력 감축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F0A3E758-B195-E314-026C-D93E5A506401}"/>
              </a:ext>
            </a:extLst>
          </p:cNvPr>
          <p:cNvSpPr/>
          <p:nvPr/>
        </p:nvSpPr>
        <p:spPr>
          <a:xfrm>
            <a:off x="1159353" y="1909180"/>
            <a:ext cx="9445171" cy="4270280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1177" t="-33188" r="-6056" b="532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73A7D7-075E-2FE3-77FE-CF20703D4081}"/>
              </a:ext>
            </a:extLst>
          </p:cNvPr>
          <p:cNvSpPr txBox="1">
            <a:spLocks/>
          </p:cNvSpPr>
          <p:nvPr/>
        </p:nvSpPr>
        <p:spPr>
          <a:xfrm>
            <a:off x="1506578" y="664025"/>
            <a:ext cx="1904279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2680D2"/>
                </a:solidFill>
              </a:rPr>
              <a:t>노동시장</a:t>
            </a:r>
            <a:endParaRPr lang="en-GB" sz="2800" dirty="0">
              <a:solidFill>
                <a:srgbClr val="2680D2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A97D3B3-1811-0EFD-2C3A-6C27E429E9C3}"/>
              </a:ext>
            </a:extLst>
          </p:cNvPr>
          <p:cNvSpPr txBox="1">
            <a:spLocks/>
          </p:cNvSpPr>
          <p:nvPr/>
        </p:nvSpPr>
        <p:spPr>
          <a:xfrm>
            <a:off x="2937579" y="678540"/>
            <a:ext cx="1663450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/>
              <a:t>의 변동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619304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BD978-0369-25D1-A15B-B4C03329F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D4D72DD-D708-4647-F29C-ABE8201D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194" y="676727"/>
            <a:ext cx="1529006" cy="485775"/>
          </a:xfrm>
        </p:spPr>
        <p:txBody>
          <a:bodyPr/>
          <a:lstStyle/>
          <a:p>
            <a:r>
              <a:rPr lang="ko-KR" altLang="en-US" sz="1800" dirty="0"/>
              <a:t>의 </a:t>
            </a:r>
            <a:endParaRPr lang="en-GB" sz="18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8013D2A-39B0-60AC-0682-44A141495944}"/>
              </a:ext>
            </a:extLst>
          </p:cNvPr>
          <p:cNvSpPr txBox="1">
            <a:spLocks/>
          </p:cNvSpPr>
          <p:nvPr/>
        </p:nvSpPr>
        <p:spPr>
          <a:xfrm>
            <a:off x="766350" y="676727"/>
            <a:ext cx="700500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820EBB-4299-AB13-078C-9207E39DA674}"/>
              </a:ext>
            </a:extLst>
          </p:cNvPr>
          <p:cNvSpPr txBox="1"/>
          <p:nvPr/>
        </p:nvSpPr>
        <p:spPr>
          <a:xfrm>
            <a:off x="766351" y="1261586"/>
            <a:ext cx="1976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윤리 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VS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효율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Rectangle: Rounded Corners 2">
            <a:hlinkClick r:id="rId3"/>
            <a:extLst>
              <a:ext uri="{FF2B5EF4-FFF2-40B4-BE49-F238E27FC236}">
                <a16:creationId xmlns:a16="http://schemas.microsoft.com/office/drawing/2014/main" id="{F386DB95-CA4C-9C25-B4D5-A357EAF92B77}"/>
              </a:ext>
            </a:extLst>
          </p:cNvPr>
          <p:cNvSpPr/>
          <p:nvPr/>
        </p:nvSpPr>
        <p:spPr>
          <a:xfrm>
            <a:off x="766350" y="2229492"/>
            <a:ext cx="4339771" cy="3951780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t="-1729" b="-321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C3565B-C562-5D9F-72D8-6DEEFBB03254}"/>
              </a:ext>
            </a:extLst>
          </p:cNvPr>
          <p:cNvSpPr txBox="1">
            <a:spLocks/>
          </p:cNvSpPr>
          <p:nvPr/>
        </p:nvSpPr>
        <p:spPr>
          <a:xfrm>
            <a:off x="1582059" y="664025"/>
            <a:ext cx="1277256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>
                <a:solidFill>
                  <a:srgbClr val="2680D2"/>
                </a:solidFill>
              </a:rPr>
              <a:t>윤리적</a:t>
            </a:r>
            <a:endParaRPr lang="en-GB" sz="2800" dirty="0">
              <a:solidFill>
                <a:srgbClr val="2680D2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284708F-2A2A-9B78-0B41-66064A78B6C0}"/>
              </a:ext>
            </a:extLst>
          </p:cNvPr>
          <p:cNvSpPr txBox="1">
            <a:spLocks/>
          </p:cNvSpPr>
          <p:nvPr/>
        </p:nvSpPr>
        <p:spPr>
          <a:xfrm>
            <a:off x="2685144" y="664025"/>
            <a:ext cx="1529006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/>
              <a:t>쟁점 구체화 </a:t>
            </a:r>
            <a:endParaRPr lang="en-GB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93161C-3E95-934A-BC12-F0C59DA7D40C}"/>
              </a:ext>
            </a:extLst>
          </p:cNvPr>
          <p:cNvSpPr txBox="1"/>
          <p:nvPr/>
        </p:nvSpPr>
        <p:spPr>
          <a:xfrm>
            <a:off x="6673516" y="1231137"/>
            <a:ext cx="3701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BC2828"/>
                </a:solidFill>
                <a:latin typeface="+mn-ea"/>
              </a:rPr>
              <a:t>라벤더</a:t>
            </a:r>
            <a:r>
              <a:rPr lang="en-GB" altLang="ko-KR" sz="1600" b="1" dirty="0">
                <a:solidFill>
                  <a:srgbClr val="BC2828"/>
                </a:solidFill>
                <a:latin typeface="+mn-ea"/>
              </a:rPr>
              <a:t>, AI </a:t>
            </a:r>
            <a:r>
              <a:rPr lang="ko-KR" altLang="en-US" sz="1600" b="1" dirty="0">
                <a:solidFill>
                  <a:srgbClr val="BC2828"/>
                </a:solidFill>
                <a:latin typeface="+mn-ea"/>
              </a:rPr>
              <a:t>폭격 시스템</a:t>
            </a:r>
            <a:endParaRPr lang="en-GB" sz="1600" b="1" dirty="0">
              <a:solidFill>
                <a:srgbClr val="BC2828"/>
              </a:solidFill>
              <a:latin typeface="+mn-ea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4D2261-96D6-49C6-8A5E-FE144C166DE9}"/>
              </a:ext>
            </a:extLst>
          </p:cNvPr>
          <p:cNvSpPr/>
          <p:nvPr/>
        </p:nvSpPr>
        <p:spPr>
          <a:xfrm>
            <a:off x="5858593" y="3047466"/>
            <a:ext cx="5567056" cy="3133806"/>
          </a:xfrm>
          <a:prstGeom prst="roundRect">
            <a:avLst>
              <a:gd name="adj" fmla="val 1929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71000">
                <a:srgbClr val="F9F9F9"/>
              </a:gs>
              <a:gs pos="53000">
                <a:schemeClr val="bg1">
                  <a:alpha val="0"/>
                </a:schemeClr>
              </a:gs>
            </a:gsLst>
            <a:lin ang="5400000" scaled="0"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9D67F5-DB73-1070-E643-0B1DCBB6DD4F}"/>
              </a:ext>
            </a:extLst>
          </p:cNvPr>
          <p:cNvSpPr txBox="1"/>
          <p:nvPr/>
        </p:nvSpPr>
        <p:spPr>
          <a:xfrm>
            <a:off x="5858593" y="2753771"/>
            <a:ext cx="3701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운영 단계</a:t>
            </a: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1EA5953-4D43-418E-1433-04981793F002}"/>
              </a:ext>
            </a:extLst>
          </p:cNvPr>
          <p:cNvGrpSpPr/>
          <p:nvPr/>
        </p:nvGrpSpPr>
        <p:grpSpPr>
          <a:xfrm>
            <a:off x="5858593" y="1592009"/>
            <a:ext cx="5567056" cy="1082140"/>
            <a:chOff x="5858593" y="1774597"/>
            <a:chExt cx="5567056" cy="108214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C656E4E-1AA4-4877-689D-673597E57A21}"/>
                </a:ext>
              </a:extLst>
            </p:cNvPr>
            <p:cNvSpPr/>
            <p:nvPr/>
          </p:nvSpPr>
          <p:spPr>
            <a:xfrm>
              <a:off x="5858593" y="2125596"/>
              <a:ext cx="5567056" cy="731141"/>
            </a:xfrm>
            <a:prstGeom prst="roundRect">
              <a:avLst>
                <a:gd name="adj" fmla="val 1929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85500">
                  <a:srgbClr val="F9F9F9"/>
                </a:gs>
                <a:gs pos="71000">
                  <a:schemeClr val="bg1">
                    <a:alpha val="0"/>
                  </a:schemeClr>
                </a:gs>
              </a:gsLst>
              <a:lin ang="5400000" scaled="0"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E046C8-AE83-C80F-017B-F240BCB73995}"/>
                </a:ext>
              </a:extLst>
            </p:cNvPr>
            <p:cNvSpPr txBox="1"/>
            <p:nvPr/>
          </p:nvSpPr>
          <p:spPr>
            <a:xfrm>
              <a:off x="6008817" y="2183268"/>
              <a:ext cx="526660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AI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를 활용하여 가자지구 주민을 무차별 폭격</a:t>
              </a:r>
              <a:endParaRPr lang="en-GB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37000</a:t>
              </a:r>
              <a:r>
                <a: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명의 팔레스타인을 표적으로 지정함</a:t>
              </a:r>
              <a:endParaRPr lang="en-GB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E68E0A-E97E-CF7F-A684-CEBC3759DB0F}"/>
                </a:ext>
              </a:extLst>
            </p:cNvPr>
            <p:cNvSpPr txBox="1"/>
            <p:nvPr/>
          </p:nvSpPr>
          <p:spPr>
            <a:xfrm>
              <a:off x="5858593" y="1774597"/>
              <a:ext cx="37015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목적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EE4CCC0-5F25-B082-17F3-887007A1393F}"/>
              </a:ext>
            </a:extLst>
          </p:cNvPr>
          <p:cNvGrpSpPr/>
          <p:nvPr/>
        </p:nvGrpSpPr>
        <p:grpSpPr>
          <a:xfrm>
            <a:off x="6008817" y="3091737"/>
            <a:ext cx="5266606" cy="743942"/>
            <a:chOff x="6008817" y="3791352"/>
            <a:chExt cx="5266606" cy="7439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A52E60-4E8D-1236-3788-F1089DF9BA4E}"/>
                </a:ext>
              </a:extLst>
            </p:cNvPr>
            <p:cNvSpPr txBox="1"/>
            <p:nvPr/>
          </p:nvSpPr>
          <p:spPr>
            <a:xfrm>
              <a:off x="6673516" y="3791352"/>
              <a:ext cx="460190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대상 생성</a:t>
              </a:r>
              <a:endPara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B4D2C03-1887-E211-709B-9D25FE421825}"/>
                </a:ext>
              </a:extLst>
            </p:cNvPr>
            <p:cNvGrpSpPr/>
            <p:nvPr/>
          </p:nvGrpSpPr>
          <p:grpSpPr>
            <a:xfrm>
              <a:off x="6008817" y="3935142"/>
              <a:ext cx="577516" cy="577516"/>
              <a:chOff x="6008817" y="3758680"/>
              <a:chExt cx="577516" cy="57751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EC3566-ABCB-7963-7E55-F9C16E669FA1}"/>
                  </a:ext>
                </a:extLst>
              </p:cNvPr>
              <p:cNvSpPr/>
              <p:nvPr/>
            </p:nvSpPr>
            <p:spPr>
              <a:xfrm>
                <a:off x="6008817" y="3758680"/>
                <a:ext cx="577516" cy="577516"/>
              </a:xfrm>
              <a:prstGeom prst="rect">
                <a:avLst/>
              </a:prstGeom>
              <a:solidFill>
                <a:srgbClr val="2680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946356-33B2-2159-7737-229F8BF92579}"/>
                  </a:ext>
                </a:extLst>
              </p:cNvPr>
              <p:cNvSpPr txBox="1"/>
              <p:nvPr/>
            </p:nvSpPr>
            <p:spPr>
              <a:xfrm>
                <a:off x="6040338" y="3758680"/>
                <a:ext cx="51447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ko-KR" sz="1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STEP</a:t>
                </a:r>
              </a:p>
              <a:p>
                <a:pPr algn="ctr"/>
                <a:r>
                  <a:rPr lang="en-GB" altLang="ko-KR" sz="2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1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CE0C2A-86DA-96E8-D20B-81DC4B6696FD}"/>
                </a:ext>
              </a:extLst>
            </p:cNvPr>
            <p:cNvSpPr txBox="1"/>
            <p:nvPr/>
          </p:nvSpPr>
          <p:spPr>
            <a:xfrm>
              <a:off x="6969283" y="4073629"/>
              <a:ext cx="369871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검사 시스템으로부터 수집한 정보 기반 분석</a:t>
              </a:r>
              <a:endPara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AI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가 개인과 하마스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PIJ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연계 가능성 평가</a:t>
              </a:r>
              <a:endPara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21A618-65E5-4334-1D1A-CF97233E1E80}"/>
              </a:ext>
            </a:extLst>
          </p:cNvPr>
          <p:cNvGrpSpPr/>
          <p:nvPr/>
        </p:nvGrpSpPr>
        <p:grpSpPr>
          <a:xfrm>
            <a:off x="6008817" y="3806681"/>
            <a:ext cx="5266606" cy="743942"/>
            <a:chOff x="6008817" y="3791352"/>
            <a:chExt cx="5266606" cy="7439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7FDA34-99B8-31F9-61CC-606D54AFD53C}"/>
                </a:ext>
              </a:extLst>
            </p:cNvPr>
            <p:cNvSpPr txBox="1"/>
            <p:nvPr/>
          </p:nvSpPr>
          <p:spPr>
            <a:xfrm>
              <a:off x="6673516" y="3791352"/>
              <a:ext cx="460190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대상의 가족들과 연결</a:t>
              </a:r>
              <a:endPara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C5D11A9-5433-30C2-C1DA-768C39821750}"/>
                </a:ext>
              </a:extLst>
            </p:cNvPr>
            <p:cNvGrpSpPr/>
            <p:nvPr/>
          </p:nvGrpSpPr>
          <p:grpSpPr>
            <a:xfrm>
              <a:off x="6008817" y="3935142"/>
              <a:ext cx="577516" cy="577516"/>
              <a:chOff x="6008817" y="3758680"/>
              <a:chExt cx="577516" cy="57751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BC108CD-09C2-59DF-F00C-13E44FD66A09}"/>
                  </a:ext>
                </a:extLst>
              </p:cNvPr>
              <p:cNvSpPr/>
              <p:nvPr/>
            </p:nvSpPr>
            <p:spPr>
              <a:xfrm>
                <a:off x="6008817" y="3758680"/>
                <a:ext cx="577516" cy="577516"/>
              </a:xfrm>
              <a:prstGeom prst="rect">
                <a:avLst/>
              </a:prstGeom>
              <a:solidFill>
                <a:srgbClr val="2680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6C504-EC69-43E8-0B4F-D307CC0A9579}"/>
                  </a:ext>
                </a:extLst>
              </p:cNvPr>
              <p:cNvSpPr txBox="1"/>
              <p:nvPr/>
            </p:nvSpPr>
            <p:spPr>
              <a:xfrm>
                <a:off x="6040338" y="3758680"/>
                <a:ext cx="51447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ko-KR" sz="1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STEP</a:t>
                </a:r>
              </a:p>
              <a:p>
                <a:pPr algn="ctr"/>
                <a:r>
                  <a:rPr lang="en-GB" altLang="ko-KR" sz="2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2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32F5940-05ED-D8A3-A23E-D4F10F0D6907}"/>
                </a:ext>
              </a:extLst>
            </p:cNvPr>
            <p:cNvSpPr txBox="1"/>
            <p:nvPr/>
          </p:nvSpPr>
          <p:spPr>
            <a:xfrm>
              <a:off x="6969283" y="4073629"/>
              <a:ext cx="369871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대상이 집에 들어오면 자동 공격 시스템 발동</a:t>
              </a:r>
              <a:endPara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폭격 신호에 반응하는 자동화 시스템 사용</a:t>
              </a:r>
              <a:endPara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8DA9511-FB7A-DB74-7ED8-9B8BBCDC4496}"/>
              </a:ext>
            </a:extLst>
          </p:cNvPr>
          <p:cNvGrpSpPr/>
          <p:nvPr/>
        </p:nvGrpSpPr>
        <p:grpSpPr>
          <a:xfrm>
            <a:off x="6008817" y="4535738"/>
            <a:ext cx="5266606" cy="743942"/>
            <a:chOff x="6008817" y="3791352"/>
            <a:chExt cx="5266606" cy="74394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AA221-D2B3-268E-F81B-702A498708A6}"/>
                </a:ext>
              </a:extLst>
            </p:cNvPr>
            <p:cNvSpPr txBox="1"/>
            <p:nvPr/>
          </p:nvSpPr>
          <p:spPr>
            <a:xfrm>
              <a:off x="6673516" y="3791352"/>
              <a:ext cx="460190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무기 선택</a:t>
              </a:r>
              <a:endPara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15B576B-400A-5612-C82E-83B5A7D19838}"/>
                </a:ext>
              </a:extLst>
            </p:cNvPr>
            <p:cNvGrpSpPr/>
            <p:nvPr/>
          </p:nvGrpSpPr>
          <p:grpSpPr>
            <a:xfrm>
              <a:off x="6008817" y="3935142"/>
              <a:ext cx="577516" cy="577516"/>
              <a:chOff x="6008817" y="3758680"/>
              <a:chExt cx="577516" cy="57751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C8F846-BCC8-DCB9-92F7-2FF2600AE6D8}"/>
                  </a:ext>
                </a:extLst>
              </p:cNvPr>
              <p:cNvSpPr/>
              <p:nvPr/>
            </p:nvSpPr>
            <p:spPr>
              <a:xfrm>
                <a:off x="6008817" y="3758680"/>
                <a:ext cx="577516" cy="577516"/>
              </a:xfrm>
              <a:prstGeom prst="rect">
                <a:avLst/>
              </a:prstGeom>
              <a:solidFill>
                <a:srgbClr val="2680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9CFC3A6-5EE0-2D36-48B9-98E953A8AB39}"/>
                  </a:ext>
                </a:extLst>
              </p:cNvPr>
              <p:cNvSpPr txBox="1"/>
              <p:nvPr/>
            </p:nvSpPr>
            <p:spPr>
              <a:xfrm>
                <a:off x="6040338" y="3758680"/>
                <a:ext cx="51447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ko-KR" sz="1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STEP</a:t>
                </a:r>
              </a:p>
              <a:p>
                <a:pPr algn="ctr"/>
                <a:r>
                  <a:rPr lang="en-GB" altLang="ko-KR" sz="2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3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3216EB8-8C9A-216F-9A79-87748466617B}"/>
                </a:ext>
              </a:extLst>
            </p:cNvPr>
            <p:cNvSpPr txBox="1"/>
            <p:nvPr/>
          </p:nvSpPr>
          <p:spPr>
            <a:xfrm>
              <a:off x="6969283" y="4073629"/>
              <a:ext cx="369871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저정밀 폭탄 사용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피해 확산 효과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저층 주택은 역한 무기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고층은 강한 무기</a:t>
              </a:r>
              <a:endPara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EA6C55-CDB5-F40B-6BBB-54F4D3AE51C8}"/>
              </a:ext>
            </a:extLst>
          </p:cNvPr>
          <p:cNvGrpSpPr/>
          <p:nvPr/>
        </p:nvGrpSpPr>
        <p:grpSpPr>
          <a:xfrm>
            <a:off x="6008817" y="5249568"/>
            <a:ext cx="5266606" cy="743942"/>
            <a:chOff x="6008817" y="3791352"/>
            <a:chExt cx="5266606" cy="74394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A0B2588-563F-7012-1184-C95BFD7D9589}"/>
                </a:ext>
              </a:extLst>
            </p:cNvPr>
            <p:cNvSpPr txBox="1"/>
            <p:nvPr/>
          </p:nvSpPr>
          <p:spPr>
            <a:xfrm>
              <a:off x="6673516" y="3791352"/>
              <a:ext cx="460190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승인</a:t>
              </a:r>
              <a:endPara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0297064-A15B-5C5B-8DF1-045326AB00CC}"/>
                </a:ext>
              </a:extLst>
            </p:cNvPr>
            <p:cNvGrpSpPr/>
            <p:nvPr/>
          </p:nvGrpSpPr>
          <p:grpSpPr>
            <a:xfrm>
              <a:off x="6008817" y="3935142"/>
              <a:ext cx="577516" cy="577516"/>
              <a:chOff x="6008817" y="3758680"/>
              <a:chExt cx="577516" cy="577516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CADFA63-9982-C06C-491B-D22E87B1DB20}"/>
                  </a:ext>
                </a:extLst>
              </p:cNvPr>
              <p:cNvSpPr/>
              <p:nvPr/>
            </p:nvSpPr>
            <p:spPr>
              <a:xfrm>
                <a:off x="6008817" y="3758680"/>
                <a:ext cx="577516" cy="577516"/>
              </a:xfrm>
              <a:prstGeom prst="rect">
                <a:avLst/>
              </a:prstGeom>
              <a:solidFill>
                <a:srgbClr val="2680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394C002-9C0E-1C3D-8F31-4E297FDB30B6}"/>
                  </a:ext>
                </a:extLst>
              </p:cNvPr>
              <p:cNvSpPr txBox="1"/>
              <p:nvPr/>
            </p:nvSpPr>
            <p:spPr>
              <a:xfrm>
                <a:off x="6040338" y="3758680"/>
                <a:ext cx="51447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ko-KR" sz="1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STEP</a:t>
                </a:r>
              </a:p>
              <a:p>
                <a:pPr algn="ctr"/>
                <a:r>
                  <a:rPr lang="en-GB" altLang="ko-KR" sz="2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2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C28B9A1-D0D1-918F-F761-95A43B5815B0}"/>
                </a:ext>
              </a:extLst>
            </p:cNvPr>
            <p:cNvSpPr txBox="1"/>
            <p:nvPr/>
          </p:nvSpPr>
          <p:spPr>
            <a:xfrm>
              <a:off x="6969283" y="4073629"/>
              <a:ext cx="369871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최대 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15 ~ 20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명 승인</a:t>
              </a:r>
              <a:endPara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표적 정확도 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90%,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오차율 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930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F79D7-3EF8-210E-F926-815BC4BD0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9CB2FED-8C17-0E99-508B-BBC329ED8FA9}"/>
              </a:ext>
            </a:extLst>
          </p:cNvPr>
          <p:cNvSpPr txBox="1">
            <a:spLocks/>
          </p:cNvSpPr>
          <p:nvPr/>
        </p:nvSpPr>
        <p:spPr>
          <a:xfrm>
            <a:off x="766350" y="676727"/>
            <a:ext cx="700500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</a:p>
        </p:txBody>
      </p:sp>
      <p:sp>
        <p:nvSpPr>
          <p:cNvPr id="7" name="Rectangle: Rounded Corners 6">
            <a:hlinkClick r:id="rId3"/>
            <a:extLst>
              <a:ext uri="{FF2B5EF4-FFF2-40B4-BE49-F238E27FC236}">
                <a16:creationId xmlns:a16="http://schemas.microsoft.com/office/drawing/2014/main" id="{BFDB32C7-558B-45D4-578D-A875C0CFB4AA}"/>
              </a:ext>
            </a:extLst>
          </p:cNvPr>
          <p:cNvSpPr/>
          <p:nvPr/>
        </p:nvSpPr>
        <p:spPr>
          <a:xfrm>
            <a:off x="1104900" y="1910993"/>
            <a:ext cx="9982200" cy="4270280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1359" t="-33598" r="-82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C860EC18-899D-7638-A86C-7BF82539AAED}"/>
              </a:ext>
            </a:extLst>
          </p:cNvPr>
          <p:cNvSpPr txBox="1">
            <a:spLocks/>
          </p:cNvSpPr>
          <p:nvPr/>
        </p:nvSpPr>
        <p:spPr>
          <a:xfrm>
            <a:off x="2685144" y="664025"/>
            <a:ext cx="1529006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/>
              <a:t>쟁점 구체화 </a:t>
            </a:r>
            <a:endParaRPr lang="en-GB" sz="18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82F8C19-20CB-67B5-E675-11D0631B4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194" y="676727"/>
            <a:ext cx="1529006" cy="485775"/>
          </a:xfrm>
        </p:spPr>
        <p:txBody>
          <a:bodyPr/>
          <a:lstStyle/>
          <a:p>
            <a:r>
              <a:rPr lang="ko-KR" altLang="en-US" sz="1800" dirty="0"/>
              <a:t>의 </a:t>
            </a:r>
            <a:endParaRPr lang="en-GB" sz="1800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230EB1E-4006-E042-A552-D57ABA5095C3}"/>
              </a:ext>
            </a:extLst>
          </p:cNvPr>
          <p:cNvSpPr txBox="1">
            <a:spLocks/>
          </p:cNvSpPr>
          <p:nvPr/>
        </p:nvSpPr>
        <p:spPr>
          <a:xfrm>
            <a:off x="1582059" y="664025"/>
            <a:ext cx="1277256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2680D2"/>
                </a:solidFill>
              </a:rPr>
              <a:t>윤리적</a:t>
            </a:r>
            <a:endParaRPr lang="en-GB" sz="2800" dirty="0">
              <a:solidFill>
                <a:srgbClr val="2680D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868058-E4BB-D521-1642-DA1631163C22}"/>
              </a:ext>
            </a:extLst>
          </p:cNvPr>
          <p:cNvSpPr txBox="1"/>
          <p:nvPr/>
        </p:nvSpPr>
        <p:spPr>
          <a:xfrm>
            <a:off x="766351" y="1261586"/>
            <a:ext cx="1976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윤리 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VS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효율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09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58583-DD99-1C07-B70A-2AE9BA6D3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E132281-7F82-11A5-0D69-D973D4A38884}"/>
              </a:ext>
            </a:extLst>
          </p:cNvPr>
          <p:cNvSpPr txBox="1">
            <a:spLocks/>
          </p:cNvSpPr>
          <p:nvPr/>
        </p:nvSpPr>
        <p:spPr>
          <a:xfrm>
            <a:off x="766350" y="676727"/>
            <a:ext cx="700500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</a:p>
        </p:txBody>
      </p:sp>
      <p:sp>
        <p:nvSpPr>
          <p:cNvPr id="7" name="Rectangle: Rounded Corners 6">
            <a:hlinkClick r:id="rId3"/>
            <a:extLst>
              <a:ext uri="{FF2B5EF4-FFF2-40B4-BE49-F238E27FC236}">
                <a16:creationId xmlns:a16="http://schemas.microsoft.com/office/drawing/2014/main" id="{D78BCF82-54D5-8F05-35FB-06C797711A77}"/>
              </a:ext>
            </a:extLst>
          </p:cNvPr>
          <p:cNvSpPr/>
          <p:nvPr/>
        </p:nvSpPr>
        <p:spPr>
          <a:xfrm>
            <a:off x="1104900" y="1910993"/>
            <a:ext cx="9982200" cy="4270280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1092" t="-33598" r="-1092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0B628F9-7617-A8C0-BC62-85938562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194" y="676727"/>
            <a:ext cx="1529006" cy="485775"/>
          </a:xfrm>
        </p:spPr>
        <p:txBody>
          <a:bodyPr/>
          <a:lstStyle/>
          <a:p>
            <a:r>
              <a:rPr lang="ko-KR" altLang="en-US" sz="1800" dirty="0"/>
              <a:t>와 정보보안 </a:t>
            </a:r>
            <a:endParaRPr lang="en-GB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E890CE-845C-D472-2255-8DCF4A0BD19E}"/>
              </a:ext>
            </a:extLst>
          </p:cNvPr>
          <p:cNvSpPr txBox="1"/>
          <p:nvPr/>
        </p:nvSpPr>
        <p:spPr>
          <a:xfrm>
            <a:off x="766350" y="1261586"/>
            <a:ext cx="58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개인정보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기업정보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기업정보 입력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X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9566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D2522-EAA8-64D3-F69E-1EB4410EC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hlinkClick r:id="rId3"/>
            <a:extLst>
              <a:ext uri="{FF2B5EF4-FFF2-40B4-BE49-F238E27FC236}">
                <a16:creationId xmlns:a16="http://schemas.microsoft.com/office/drawing/2014/main" id="{A83497DB-07D5-DAF6-BF30-041B3C4B6019}"/>
              </a:ext>
            </a:extLst>
          </p:cNvPr>
          <p:cNvSpPr/>
          <p:nvPr/>
        </p:nvSpPr>
        <p:spPr>
          <a:xfrm>
            <a:off x="1104900" y="1910993"/>
            <a:ext cx="9982200" cy="4270280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1359" t="-33598" r="-82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B2914706-CA07-DFC6-DFD7-25827D58217F}"/>
              </a:ext>
            </a:extLst>
          </p:cNvPr>
          <p:cNvSpPr txBox="1">
            <a:spLocks/>
          </p:cNvSpPr>
          <p:nvPr/>
        </p:nvSpPr>
        <p:spPr>
          <a:xfrm>
            <a:off x="766350" y="676727"/>
            <a:ext cx="700500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CE92B86F-2F1F-220F-43B2-55F41700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194" y="676727"/>
            <a:ext cx="1529006" cy="485775"/>
          </a:xfrm>
        </p:spPr>
        <p:txBody>
          <a:bodyPr/>
          <a:lstStyle/>
          <a:p>
            <a:r>
              <a:rPr lang="ko-KR" altLang="en-US" sz="1800" dirty="0"/>
              <a:t>와 정보보안 </a:t>
            </a:r>
            <a:endParaRPr lang="en-GB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7D6E63-112A-49AB-3EE8-F35CAE04F015}"/>
              </a:ext>
            </a:extLst>
          </p:cNvPr>
          <p:cNvSpPr txBox="1"/>
          <p:nvPr/>
        </p:nvSpPr>
        <p:spPr>
          <a:xfrm>
            <a:off x="766350" y="1261586"/>
            <a:ext cx="58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개인정보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기업정보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기업정보 입력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X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0499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7F8E1-69BD-0E35-C601-DB1E72693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hlinkClick r:id="rId3"/>
            <a:extLst>
              <a:ext uri="{FF2B5EF4-FFF2-40B4-BE49-F238E27FC236}">
                <a16:creationId xmlns:a16="http://schemas.microsoft.com/office/drawing/2014/main" id="{976C14EE-1FB1-754C-3702-30DAB42A54C2}"/>
              </a:ext>
            </a:extLst>
          </p:cNvPr>
          <p:cNvSpPr/>
          <p:nvPr/>
        </p:nvSpPr>
        <p:spPr>
          <a:xfrm>
            <a:off x="1104900" y="1548492"/>
            <a:ext cx="9982200" cy="4676323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1359" t="-21997" r="-825" b="-1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BE9C499B-396C-8008-BC30-9237C8E21132}"/>
              </a:ext>
            </a:extLst>
          </p:cNvPr>
          <p:cNvSpPr txBox="1">
            <a:spLocks/>
          </p:cNvSpPr>
          <p:nvPr/>
        </p:nvSpPr>
        <p:spPr>
          <a:xfrm>
            <a:off x="766350" y="633185"/>
            <a:ext cx="1715593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2680D2"/>
                </a:solidFill>
              </a:rPr>
              <a:t>창작의 영역</a:t>
            </a:r>
            <a:endParaRPr lang="en-GB" dirty="0">
              <a:solidFill>
                <a:srgbClr val="2680D2"/>
              </a:solidFill>
            </a:endParaRP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30CA24A3-AAE4-F9F0-2621-C46C0E3C5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439" y="697996"/>
            <a:ext cx="2070789" cy="485775"/>
          </a:xfrm>
        </p:spPr>
        <p:txBody>
          <a:bodyPr/>
          <a:lstStyle/>
          <a:p>
            <a:r>
              <a:rPr lang="ko-KR" altLang="en-US" sz="1800" dirty="0"/>
              <a:t>은 어디까지인가 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132466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545EC-7E62-6D56-BA3E-CD4180839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hlinkClick r:id="rId3"/>
            <a:extLst>
              <a:ext uri="{FF2B5EF4-FFF2-40B4-BE49-F238E27FC236}">
                <a16:creationId xmlns:a16="http://schemas.microsoft.com/office/drawing/2014/main" id="{F1CFAAA9-A287-C0BD-75EA-BBFBAD3187DB}"/>
              </a:ext>
            </a:extLst>
          </p:cNvPr>
          <p:cNvSpPr/>
          <p:nvPr/>
        </p:nvSpPr>
        <p:spPr>
          <a:xfrm>
            <a:off x="1333500" y="1693231"/>
            <a:ext cx="9525000" cy="4466773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2266" t="-23231" r="-2266" b="-977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8265844-F8E9-9ADF-18E9-A8EBA2C5D2B3}"/>
              </a:ext>
            </a:extLst>
          </p:cNvPr>
          <p:cNvSpPr txBox="1">
            <a:spLocks/>
          </p:cNvSpPr>
          <p:nvPr/>
        </p:nvSpPr>
        <p:spPr>
          <a:xfrm>
            <a:off x="766350" y="633185"/>
            <a:ext cx="1715593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2680D2"/>
                </a:solidFill>
              </a:rPr>
              <a:t>창작의 영역</a:t>
            </a:r>
            <a:endParaRPr lang="en-GB" dirty="0">
              <a:solidFill>
                <a:srgbClr val="2680D2"/>
              </a:solidFill>
            </a:endParaRP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07CC22E0-D768-0385-4A3A-17D551627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439" y="697996"/>
            <a:ext cx="2070789" cy="485775"/>
          </a:xfrm>
        </p:spPr>
        <p:txBody>
          <a:bodyPr/>
          <a:lstStyle/>
          <a:p>
            <a:r>
              <a:rPr lang="ko-KR" altLang="en-US" sz="1800" dirty="0"/>
              <a:t>은 어디까지인가 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057523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C4F2D-113B-DBAB-4A6C-738811D46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hlinkClick r:id="rId3"/>
            <a:extLst>
              <a:ext uri="{FF2B5EF4-FFF2-40B4-BE49-F238E27FC236}">
                <a16:creationId xmlns:a16="http://schemas.microsoft.com/office/drawing/2014/main" id="{94BCE6AD-BFBC-EA66-96F7-A4C2A05C8589}"/>
              </a:ext>
            </a:extLst>
          </p:cNvPr>
          <p:cNvSpPr/>
          <p:nvPr/>
        </p:nvSpPr>
        <p:spPr>
          <a:xfrm>
            <a:off x="1714500" y="1905000"/>
            <a:ext cx="9144000" cy="4255004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209" t="-20703" r="-1623" b="-1523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B4612744-4C28-98CA-A000-2CECD577DF92}"/>
              </a:ext>
            </a:extLst>
          </p:cNvPr>
          <p:cNvSpPr txBox="1">
            <a:spLocks/>
          </p:cNvSpPr>
          <p:nvPr/>
        </p:nvSpPr>
        <p:spPr>
          <a:xfrm>
            <a:off x="766350" y="633185"/>
            <a:ext cx="1715593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2680D2"/>
                </a:solidFill>
              </a:rPr>
              <a:t>창작의 영역</a:t>
            </a:r>
            <a:endParaRPr lang="en-GB" dirty="0">
              <a:solidFill>
                <a:srgbClr val="2680D2"/>
              </a:solidFill>
            </a:endParaRP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B3FC9D4E-8BFD-B772-9672-F659D7680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439" y="697996"/>
            <a:ext cx="2070789" cy="485775"/>
          </a:xfrm>
        </p:spPr>
        <p:txBody>
          <a:bodyPr/>
          <a:lstStyle/>
          <a:p>
            <a:r>
              <a:rPr lang="ko-KR" altLang="en-US" sz="1800" dirty="0"/>
              <a:t>은 어디까지인가 </a:t>
            </a:r>
            <a:endParaRPr lang="en-GB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94163F-79CE-E622-95A9-87E24972A0A8}"/>
              </a:ext>
            </a:extLst>
          </p:cNvPr>
          <p:cNvSpPr txBox="1"/>
          <p:nvPr/>
        </p:nvSpPr>
        <p:spPr>
          <a:xfrm>
            <a:off x="766350" y="1261586"/>
            <a:ext cx="58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당신이 기존의 크리에이터라면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5702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A9ACD-5BC7-A939-F3B6-0774A16F9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hlinkClick r:id="rId3"/>
            <a:extLst>
              <a:ext uri="{FF2B5EF4-FFF2-40B4-BE49-F238E27FC236}">
                <a16:creationId xmlns:a16="http://schemas.microsoft.com/office/drawing/2014/main" id="{D90791F9-BEC3-30CD-8B33-3AD890B6F787}"/>
              </a:ext>
            </a:extLst>
          </p:cNvPr>
          <p:cNvSpPr/>
          <p:nvPr/>
        </p:nvSpPr>
        <p:spPr>
          <a:xfrm>
            <a:off x="1714500" y="1905000"/>
            <a:ext cx="9144000" cy="4255004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1217" t="-22658" r="-615" b="432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3358DCE4-1590-6184-DDCC-FB42B770C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257" y="697996"/>
            <a:ext cx="1262743" cy="485775"/>
          </a:xfrm>
        </p:spPr>
        <p:txBody>
          <a:bodyPr/>
          <a:lstStyle/>
          <a:p>
            <a:r>
              <a:rPr lang="ko-KR" altLang="en-US" sz="1800" dirty="0"/>
              <a:t>프로젝트의 </a:t>
            </a:r>
            <a:endParaRPr lang="en-GB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CFF056-067E-8F90-1FE4-66B006407626}"/>
              </a:ext>
            </a:extLst>
          </p:cNvPr>
          <p:cNvSpPr txBox="1"/>
          <p:nvPr/>
        </p:nvSpPr>
        <p:spPr>
          <a:xfrm>
            <a:off x="766350" y="1261586"/>
            <a:ext cx="58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프로젝트의 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80%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이상이 실패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C6488B02-0E9D-E585-4FE9-1CACD2E8561B}"/>
              </a:ext>
            </a:extLst>
          </p:cNvPr>
          <p:cNvSpPr txBox="1">
            <a:spLocks/>
          </p:cNvSpPr>
          <p:nvPr/>
        </p:nvSpPr>
        <p:spPr>
          <a:xfrm>
            <a:off x="766350" y="676727"/>
            <a:ext cx="700500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4CD5D1-5A4F-3A47-9817-91D138A4648C}"/>
              </a:ext>
            </a:extLst>
          </p:cNvPr>
          <p:cNvSpPr txBox="1">
            <a:spLocks/>
          </p:cNvSpPr>
          <p:nvPr/>
        </p:nvSpPr>
        <p:spPr>
          <a:xfrm>
            <a:off x="2393948" y="697996"/>
            <a:ext cx="1597479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900" dirty="0">
                <a:solidFill>
                  <a:srgbClr val="2680D2"/>
                </a:solidFill>
              </a:rPr>
              <a:t>실패</a:t>
            </a:r>
            <a:endParaRPr lang="en-GB" sz="2900" dirty="0">
              <a:solidFill>
                <a:srgbClr val="2680D2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B65D84-4CD8-61D8-BAF5-778DDB09D1CA}"/>
              </a:ext>
            </a:extLst>
          </p:cNvPr>
          <p:cNvSpPr/>
          <p:nvPr/>
        </p:nvSpPr>
        <p:spPr>
          <a:xfrm>
            <a:off x="6923649" y="5249190"/>
            <a:ext cx="3275721" cy="658203"/>
          </a:xfrm>
          <a:prstGeom prst="roundRect">
            <a:avLst>
              <a:gd name="adj" fmla="val 2196"/>
            </a:avLst>
          </a:prstGeom>
          <a:solidFill>
            <a:schemeClr val="bg1"/>
          </a:solidFill>
          <a:ln w="12700">
            <a:solidFill>
              <a:srgbClr val="BC2828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일반적 </a:t>
            </a:r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IT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프로젝트보다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600" b="1" dirty="0">
                <a:solidFill>
                  <a:srgbClr val="BC2828"/>
                </a:solidFill>
                <a:latin typeface="+mn-ea"/>
              </a:rPr>
              <a:t>실패율이 두 배</a:t>
            </a:r>
            <a:endParaRPr lang="en-GB" altLang="ko-KR" sz="1600" b="1" dirty="0">
              <a:solidFill>
                <a:srgbClr val="BC282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6462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2A3BD-893F-7D7E-7509-6A4C1F19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EEE99679-F723-4FD9-00DF-573C122B9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257" y="697996"/>
            <a:ext cx="1262743" cy="485775"/>
          </a:xfrm>
        </p:spPr>
        <p:txBody>
          <a:bodyPr/>
          <a:lstStyle/>
          <a:p>
            <a:r>
              <a:rPr lang="ko-KR" altLang="en-US" sz="1800" dirty="0"/>
              <a:t>프로젝트의 </a:t>
            </a:r>
            <a:endParaRPr lang="en-GB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0B5DD-788D-1CCD-5341-1216B6F1C78F}"/>
              </a:ext>
            </a:extLst>
          </p:cNvPr>
          <p:cNvSpPr txBox="1"/>
          <p:nvPr/>
        </p:nvSpPr>
        <p:spPr>
          <a:xfrm>
            <a:off x="766350" y="1261586"/>
            <a:ext cx="58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실패 원인 분석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13D5C40-A006-54C8-CFEE-775CF008C210}"/>
              </a:ext>
            </a:extLst>
          </p:cNvPr>
          <p:cNvSpPr txBox="1">
            <a:spLocks/>
          </p:cNvSpPr>
          <p:nvPr/>
        </p:nvSpPr>
        <p:spPr>
          <a:xfrm>
            <a:off x="766350" y="676727"/>
            <a:ext cx="700500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B2E1C9-C6D8-30CD-73F7-6887CB300F6E}"/>
              </a:ext>
            </a:extLst>
          </p:cNvPr>
          <p:cNvSpPr txBox="1">
            <a:spLocks/>
          </p:cNvSpPr>
          <p:nvPr/>
        </p:nvSpPr>
        <p:spPr>
          <a:xfrm>
            <a:off x="2393948" y="697996"/>
            <a:ext cx="1597479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900" dirty="0">
                <a:solidFill>
                  <a:srgbClr val="2680D2"/>
                </a:solidFill>
              </a:rPr>
              <a:t>실패</a:t>
            </a:r>
            <a:endParaRPr lang="en-GB" sz="2900" dirty="0">
              <a:solidFill>
                <a:srgbClr val="2680D2"/>
              </a:solidFill>
            </a:endParaRPr>
          </a:p>
        </p:txBody>
      </p:sp>
      <p:sp>
        <p:nvSpPr>
          <p:cNvPr id="5" name="Rectangle: Rounded Corners 4">
            <a:hlinkClick r:id="rId3"/>
            <a:extLst>
              <a:ext uri="{FF2B5EF4-FFF2-40B4-BE49-F238E27FC236}">
                <a16:creationId xmlns:a16="http://schemas.microsoft.com/office/drawing/2014/main" id="{8C8DB55C-FC88-EA86-9E73-229CF698F4B9}"/>
              </a:ext>
            </a:extLst>
          </p:cNvPr>
          <p:cNvSpPr/>
          <p:nvPr/>
        </p:nvSpPr>
        <p:spPr>
          <a:xfrm>
            <a:off x="2540000" y="1905000"/>
            <a:ext cx="7381240" cy="4255004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537" r="-977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4070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77C1-82D2-9552-5EA2-A0AA59662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FE7E4E-F57E-F2D2-7403-EAAAE261090F}"/>
              </a:ext>
            </a:extLst>
          </p:cNvPr>
          <p:cNvSpPr/>
          <p:nvPr/>
        </p:nvSpPr>
        <p:spPr>
          <a:xfrm>
            <a:off x="766351" y="1510630"/>
            <a:ext cx="10659297" cy="4175795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179" t="-41424" r="-796" b="-328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5AEFCB8-C979-3E1A-7370-E46CCE2FC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51" y="685800"/>
            <a:ext cx="1781997" cy="485775"/>
          </a:xfrm>
        </p:spPr>
        <p:txBody>
          <a:bodyPr/>
          <a:lstStyle/>
          <a:p>
            <a:r>
              <a:rPr lang="ko-KR" altLang="en-US" sz="1800" dirty="0"/>
              <a:t>개인에서</a:t>
            </a:r>
            <a:endParaRPr lang="en-GB" sz="18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D9BC296-0328-3AE9-2C5C-03650B1DE8E6}"/>
              </a:ext>
            </a:extLst>
          </p:cNvPr>
          <p:cNvSpPr txBox="1">
            <a:spLocks/>
          </p:cNvSpPr>
          <p:nvPr/>
        </p:nvSpPr>
        <p:spPr>
          <a:xfrm>
            <a:off x="1657349" y="722991"/>
            <a:ext cx="1008020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0583F2"/>
                </a:solidFill>
              </a:rPr>
              <a:t>기업</a:t>
            </a:r>
            <a:endParaRPr lang="en-GB" sz="3200" dirty="0">
              <a:solidFill>
                <a:srgbClr val="0583F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4D2A58B-21F1-378B-EB86-2800CBB2B923}"/>
              </a:ext>
            </a:extLst>
          </p:cNvPr>
          <p:cNvSpPr txBox="1">
            <a:spLocks/>
          </p:cNvSpPr>
          <p:nvPr/>
        </p:nvSpPr>
        <p:spPr>
          <a:xfrm>
            <a:off x="2453551" y="685799"/>
            <a:ext cx="985795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/>
              <a:t>이제는</a:t>
            </a:r>
            <a:endParaRPr lang="en-GB" sz="18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52589A2-9570-8AC2-BF4C-0A29869C9176}"/>
              </a:ext>
            </a:extLst>
          </p:cNvPr>
          <p:cNvSpPr txBox="1">
            <a:spLocks/>
          </p:cNvSpPr>
          <p:nvPr/>
        </p:nvSpPr>
        <p:spPr>
          <a:xfrm>
            <a:off x="3093272" y="727527"/>
            <a:ext cx="1008020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0583F2"/>
                </a:solidFill>
              </a:rPr>
              <a:t>산업</a:t>
            </a:r>
            <a:endParaRPr lang="en-GB" sz="3200" dirty="0">
              <a:solidFill>
                <a:srgbClr val="0583F2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F4B4F2-46E8-3233-E245-075C76E168DD}"/>
              </a:ext>
            </a:extLst>
          </p:cNvPr>
          <p:cNvSpPr/>
          <p:nvPr/>
        </p:nvSpPr>
        <p:spPr>
          <a:xfrm>
            <a:off x="6400800" y="4238172"/>
            <a:ext cx="4876800" cy="1332139"/>
          </a:xfrm>
          <a:prstGeom prst="roundRect">
            <a:avLst>
              <a:gd name="adj" fmla="val 5772"/>
            </a:avLst>
          </a:prstGeom>
          <a:solidFill>
            <a:srgbClr val="2552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02DB2-D0CD-122B-81FC-CDC84B1A0EAC}"/>
              </a:ext>
            </a:extLst>
          </p:cNvPr>
          <p:cNvSpPr txBox="1"/>
          <p:nvPr/>
        </p:nvSpPr>
        <p:spPr>
          <a:xfrm>
            <a:off x="6618514" y="4438034"/>
            <a:ext cx="4252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ChatGPT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가 산업 내에서 빠르게 확산되고 있다</a:t>
            </a:r>
            <a:endParaRPr lang="en-GB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2F5637-9D2D-942A-84F0-5DF70D1AC74C}"/>
              </a:ext>
            </a:extLst>
          </p:cNvPr>
          <p:cNvSpPr txBox="1"/>
          <p:nvPr/>
        </p:nvSpPr>
        <p:spPr>
          <a:xfrm>
            <a:off x="6618514" y="4824150"/>
            <a:ext cx="425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MS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등 주요 솔루션 기업들이 자체 기업 서비스에 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ChatGPT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를 적극 활용하고 있다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GB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66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00455-EBFE-5412-D069-9A43ED64B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265DD0-3F74-E0C8-AA90-3B43AB5605F2}"/>
              </a:ext>
            </a:extLst>
          </p:cNvPr>
          <p:cNvSpPr/>
          <p:nvPr/>
        </p:nvSpPr>
        <p:spPr>
          <a:xfrm>
            <a:off x="766351" y="2558598"/>
            <a:ext cx="10659297" cy="3514725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179" t="-68024" r="-796" b="-3902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48DD86D-C40B-067D-A60B-26370C02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51" y="685800"/>
            <a:ext cx="1500599" cy="485775"/>
          </a:xfrm>
        </p:spPr>
        <p:txBody>
          <a:bodyPr/>
          <a:lstStyle/>
          <a:p>
            <a:r>
              <a:rPr lang="ko-KR" altLang="en-US" sz="1800" dirty="0"/>
              <a:t>인공지능의</a:t>
            </a:r>
            <a:endParaRPr lang="en-GB" sz="18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3356F64-8C59-0751-66AD-E9B5062C119D}"/>
              </a:ext>
            </a:extLst>
          </p:cNvPr>
          <p:cNvSpPr txBox="1">
            <a:spLocks/>
          </p:cNvSpPr>
          <p:nvPr/>
        </p:nvSpPr>
        <p:spPr>
          <a:xfrm>
            <a:off x="1950272" y="727527"/>
            <a:ext cx="1008020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0583F2"/>
                </a:solidFill>
              </a:rPr>
              <a:t>역사</a:t>
            </a:r>
            <a:endParaRPr lang="en-GB" sz="3200" dirty="0">
              <a:solidFill>
                <a:srgbClr val="0583F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49B06B-906D-3044-E934-1B6EC9A1B2EB}"/>
              </a:ext>
            </a:extLst>
          </p:cNvPr>
          <p:cNvSpPr txBox="1"/>
          <p:nvPr/>
        </p:nvSpPr>
        <p:spPr>
          <a:xfrm>
            <a:off x="1516650" y="1505579"/>
            <a:ext cx="8597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초기 인공지능 연구는 특정 작업을 수행하기 위한 간단한 알고리즘과 모델 개방 중심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정교해지면서 딥 러닝 기술과 대량의 데이터 통합을 통해 더 복잡한 문제 해결 가능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자연어 처리</a:t>
            </a:r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 비전에서 괄목할 만한 발전 달성</a:t>
            </a: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042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EC9E2-3C23-E9CC-FD58-BD8C0DC68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89E6D6B-5DBB-5608-D0E8-A723FEC17092}"/>
              </a:ext>
            </a:extLst>
          </p:cNvPr>
          <p:cNvSpPr txBox="1">
            <a:spLocks/>
          </p:cNvSpPr>
          <p:nvPr/>
        </p:nvSpPr>
        <p:spPr>
          <a:xfrm>
            <a:off x="766351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생성형 </a:t>
            </a:r>
            <a:r>
              <a:rPr lang="en-GB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F13C3D1-E892-F338-610D-12090C9E8D80}"/>
              </a:ext>
            </a:extLst>
          </p:cNvPr>
          <p:cNvSpPr txBox="1">
            <a:spLocks/>
          </p:cNvSpPr>
          <p:nvPr/>
        </p:nvSpPr>
        <p:spPr>
          <a:xfrm>
            <a:off x="1807898" y="676727"/>
            <a:ext cx="1500599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0583F2"/>
                </a:solidFill>
              </a:rPr>
              <a:t>트렌드</a:t>
            </a:r>
            <a:endParaRPr lang="en-GB" sz="3200" dirty="0">
              <a:solidFill>
                <a:srgbClr val="0583F2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B98500B-FA8E-C55D-E93F-D7075067A693}"/>
              </a:ext>
            </a:extLst>
          </p:cNvPr>
          <p:cNvSpPr/>
          <p:nvPr/>
        </p:nvSpPr>
        <p:spPr>
          <a:xfrm>
            <a:off x="2320742" y="1536699"/>
            <a:ext cx="7550516" cy="4454073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642" b="-121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35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2F679-FC84-6B76-2575-42BAC6559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7AAA4E0-F19E-97E9-FC86-D0951E5DFFED}"/>
              </a:ext>
            </a:extLst>
          </p:cNvPr>
          <p:cNvSpPr/>
          <p:nvPr/>
        </p:nvSpPr>
        <p:spPr>
          <a:xfrm>
            <a:off x="7253746" y="2273178"/>
            <a:ext cx="3985754" cy="2324222"/>
          </a:xfrm>
          <a:prstGeom prst="roundRect">
            <a:avLst>
              <a:gd name="adj" fmla="val 1929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85500">
                <a:srgbClr val="F9F9F9"/>
              </a:gs>
              <a:gs pos="71000">
                <a:schemeClr val="bg1">
                  <a:alpha val="0"/>
                </a:schemeClr>
              </a:gs>
            </a:gsLst>
            <a:lin ang="5400000" scaled="0"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D854938-DCC8-C3A7-EF2A-C1BE38B8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51" y="685800"/>
            <a:ext cx="1500599" cy="485775"/>
          </a:xfrm>
        </p:spPr>
        <p:txBody>
          <a:bodyPr/>
          <a:lstStyle/>
          <a:p>
            <a:r>
              <a:rPr lang="ko-KR" altLang="en-US" sz="1800" dirty="0"/>
              <a:t>생성형 </a:t>
            </a:r>
            <a:r>
              <a:rPr lang="en-GB" altLang="ko-KR" sz="1800" dirty="0"/>
              <a:t>AI</a:t>
            </a:r>
            <a:endParaRPr lang="en-GB" sz="18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AB3ACFC-E4FE-D187-34D8-06DAB46F5DA3}"/>
              </a:ext>
            </a:extLst>
          </p:cNvPr>
          <p:cNvSpPr txBox="1">
            <a:spLocks/>
          </p:cNvSpPr>
          <p:nvPr/>
        </p:nvSpPr>
        <p:spPr>
          <a:xfrm>
            <a:off x="1807899" y="676727"/>
            <a:ext cx="2749588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0583F2"/>
                </a:solidFill>
              </a:rPr>
              <a:t>경제적 잠재력</a:t>
            </a:r>
            <a:endParaRPr lang="en-GB" sz="3200" dirty="0">
              <a:solidFill>
                <a:srgbClr val="0583F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82131-1249-AABB-A177-048268621D96}"/>
              </a:ext>
            </a:extLst>
          </p:cNvPr>
          <p:cNvSpPr txBox="1"/>
          <p:nvPr/>
        </p:nvSpPr>
        <p:spPr>
          <a:xfrm>
            <a:off x="667926" y="1219464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비즈니스 가치창출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13A09-AC1E-1518-FEFB-3B901CD678DE}"/>
              </a:ext>
            </a:extLst>
          </p:cNvPr>
          <p:cNvSpPr txBox="1"/>
          <p:nvPr/>
        </p:nvSpPr>
        <p:spPr>
          <a:xfrm>
            <a:off x="7253746" y="2560738"/>
            <a:ext cx="3701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생성형 </a:t>
            </a:r>
            <a:r>
              <a:rPr lang="en-GB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총 경제적 이익은 연간</a:t>
            </a:r>
            <a:endParaRPr lang="en-GB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GB" sz="2400" b="1" dirty="0">
                <a:solidFill>
                  <a:srgbClr val="B91D1D"/>
                </a:solidFill>
                <a:latin typeface="+mn-ea"/>
              </a:rPr>
              <a:t>6</a:t>
            </a:r>
            <a:r>
              <a:rPr lang="ko-KR" altLang="en-US" sz="2400" b="1" dirty="0">
                <a:solidFill>
                  <a:srgbClr val="BC2828"/>
                </a:solidFill>
                <a:latin typeface="+mn-ea"/>
              </a:rPr>
              <a:t>조</a:t>
            </a:r>
            <a:r>
              <a:rPr lang="en-GB" altLang="ko-KR" sz="2400" b="1" dirty="0">
                <a:solidFill>
                  <a:srgbClr val="BC2828"/>
                </a:solidFill>
                <a:latin typeface="+mn-ea"/>
              </a:rPr>
              <a:t>1</a:t>
            </a:r>
            <a:r>
              <a:rPr lang="ko-KR" altLang="en-US" sz="2400" b="1" dirty="0">
                <a:solidFill>
                  <a:srgbClr val="B91D1D"/>
                </a:solidFill>
                <a:latin typeface="+mn-ea"/>
              </a:rPr>
              <a:t>천억</a:t>
            </a:r>
            <a:r>
              <a:rPr lang="en-GB" altLang="ko-KR" sz="2400" b="1" dirty="0">
                <a:solidFill>
                  <a:srgbClr val="B91D1D"/>
                </a:solidFill>
                <a:latin typeface="+mn-ea"/>
              </a:rPr>
              <a:t>–7</a:t>
            </a:r>
            <a:r>
              <a:rPr lang="ko-KR" altLang="en-US" sz="2400" b="1" dirty="0">
                <a:solidFill>
                  <a:srgbClr val="B91D1D"/>
                </a:solidFill>
                <a:latin typeface="+mn-ea"/>
              </a:rPr>
              <a:t>조</a:t>
            </a:r>
            <a:r>
              <a:rPr lang="en-GB" altLang="ko-KR" sz="2400" b="1" dirty="0">
                <a:solidFill>
                  <a:srgbClr val="B91D1D"/>
                </a:solidFill>
                <a:latin typeface="+mn-ea"/>
              </a:rPr>
              <a:t>9</a:t>
            </a:r>
            <a:r>
              <a:rPr lang="ko-KR" altLang="en-US" sz="2400" b="1" dirty="0">
                <a:solidFill>
                  <a:srgbClr val="B91D1D"/>
                </a:solidFill>
                <a:latin typeface="+mn-ea"/>
              </a:rPr>
              <a:t>천억 달러</a:t>
            </a:r>
            <a:endParaRPr lang="en-GB" sz="2400" b="1" dirty="0">
              <a:solidFill>
                <a:srgbClr val="B91D1D"/>
              </a:solidFill>
              <a:latin typeface="+mn-ea"/>
            </a:endParaRPr>
          </a:p>
        </p:txBody>
      </p:sp>
      <p:sp>
        <p:nvSpPr>
          <p:cNvPr id="14" name="Rectangle: Rounded Corners 13">
            <a:hlinkClick r:id="rId3"/>
            <a:extLst>
              <a:ext uri="{FF2B5EF4-FFF2-40B4-BE49-F238E27FC236}">
                <a16:creationId xmlns:a16="http://schemas.microsoft.com/office/drawing/2014/main" id="{45F46235-F76E-DA2F-19E5-383BFD3B8797}"/>
              </a:ext>
            </a:extLst>
          </p:cNvPr>
          <p:cNvSpPr/>
          <p:nvPr/>
        </p:nvSpPr>
        <p:spPr>
          <a:xfrm>
            <a:off x="753650" y="1832516"/>
            <a:ext cx="5723349" cy="3911059"/>
          </a:xfrm>
          <a:prstGeom prst="roundRect">
            <a:avLst>
              <a:gd name="adj" fmla="val 965"/>
            </a:avLst>
          </a:prstGeom>
          <a:blipFill>
            <a:blip r:embed="rId4"/>
            <a:srcRect/>
            <a:stretch>
              <a:fillRect t="367" b="-539"/>
            </a:stretch>
          </a:blipFill>
          <a:ln w="635">
            <a:solidFill>
              <a:srgbClr val="0D0D0D"/>
            </a:solidFill>
          </a:ln>
          <a:effectLst>
            <a:glow rad="12700">
              <a:schemeClr val="accent1"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D4BA86-4FE7-68B8-76BB-05F2B3491115}"/>
              </a:ext>
            </a:extLst>
          </p:cNvPr>
          <p:cNvSpPr txBox="1"/>
          <p:nvPr/>
        </p:nvSpPr>
        <p:spPr>
          <a:xfrm>
            <a:off x="7393446" y="3540795"/>
            <a:ext cx="370158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산업 전반에 적용할 시</a:t>
            </a:r>
            <a:endParaRPr lang="en-GB" altLang="ko-KR" sz="17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en-GB" sz="2400" b="1" dirty="0">
                <a:solidFill>
                  <a:srgbClr val="B91D1D"/>
                </a:solidFill>
                <a:latin typeface="+mn-ea"/>
              </a:rPr>
              <a:t>2</a:t>
            </a:r>
            <a:r>
              <a:rPr lang="ko-KR" altLang="en-US" sz="2400" b="1" dirty="0">
                <a:solidFill>
                  <a:srgbClr val="B91D1D"/>
                </a:solidFill>
                <a:latin typeface="+mn-ea"/>
              </a:rPr>
              <a:t>조</a:t>
            </a:r>
            <a:r>
              <a:rPr lang="en-GB" altLang="ko-KR" sz="2400" b="1" dirty="0">
                <a:solidFill>
                  <a:srgbClr val="B91D1D"/>
                </a:solidFill>
                <a:latin typeface="+mn-ea"/>
              </a:rPr>
              <a:t>6</a:t>
            </a:r>
            <a:r>
              <a:rPr lang="ko-KR" altLang="en-US" sz="2400" b="1" dirty="0">
                <a:solidFill>
                  <a:srgbClr val="B91D1D"/>
                </a:solidFill>
                <a:latin typeface="+mn-ea"/>
              </a:rPr>
              <a:t>천억</a:t>
            </a:r>
            <a:r>
              <a:rPr lang="en-GB" altLang="ko-KR" sz="2400" b="1" dirty="0">
                <a:solidFill>
                  <a:srgbClr val="B91D1D"/>
                </a:solidFill>
                <a:latin typeface="+mn-ea"/>
              </a:rPr>
              <a:t>-4</a:t>
            </a:r>
            <a:r>
              <a:rPr lang="ko-KR" altLang="en-US" sz="2400" b="1" dirty="0">
                <a:solidFill>
                  <a:srgbClr val="B91D1D"/>
                </a:solidFill>
                <a:latin typeface="+mn-ea"/>
              </a:rPr>
              <a:t>조</a:t>
            </a:r>
            <a:r>
              <a:rPr lang="en-GB" altLang="ko-KR" sz="2400" b="1" dirty="0">
                <a:solidFill>
                  <a:srgbClr val="B91D1D"/>
                </a:solidFill>
                <a:latin typeface="+mn-ea"/>
              </a:rPr>
              <a:t>4</a:t>
            </a:r>
            <a:r>
              <a:rPr lang="ko-KR" altLang="en-US" sz="2400" b="1" dirty="0">
                <a:solidFill>
                  <a:srgbClr val="B91D1D"/>
                </a:solidFill>
                <a:latin typeface="+mn-ea"/>
              </a:rPr>
              <a:t>천억 달러</a:t>
            </a:r>
            <a:endParaRPr lang="en-GB" sz="2400" b="1" dirty="0">
              <a:solidFill>
                <a:srgbClr val="B91D1D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ACF2BD-A479-2682-E264-426559CA5C1F}"/>
              </a:ext>
            </a:extLst>
          </p:cNvPr>
          <p:cNvSpPr txBox="1"/>
          <p:nvPr/>
        </p:nvSpPr>
        <p:spPr>
          <a:xfrm>
            <a:off x="7253746" y="1725598"/>
            <a:ext cx="3701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경제적 가치는</a:t>
            </a:r>
            <a:r>
              <a:rPr lang="en-GB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?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B5CCF-54C6-5118-3E2B-DF1D82D57752}"/>
              </a:ext>
            </a:extLst>
          </p:cNvPr>
          <p:cNvSpPr txBox="1"/>
          <p:nvPr/>
        </p:nvSpPr>
        <p:spPr>
          <a:xfrm>
            <a:off x="7253746" y="4793849"/>
            <a:ext cx="3701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850</a:t>
            </a:r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개 직종에 필요한 업무 활동에 대한 </a:t>
            </a:r>
            <a:r>
              <a:rPr lang="en-GB" altLang="ko-KR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AI</a:t>
            </a:r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잠재적 영향력 분석</a:t>
            </a:r>
            <a:endParaRPr lang="en-GB" altLang="ko-KR" sz="105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2100</a:t>
            </a:r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개 이상의 세부 업무 활동</a:t>
            </a:r>
            <a:r>
              <a:rPr lang="en-GB" altLang="ko-KR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(detailed) </a:t>
            </a:r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예측으로 생성형 </a:t>
            </a:r>
            <a:r>
              <a:rPr lang="en-GB" altLang="ko-KR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AI</a:t>
            </a:r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실제 적용 시점을 분석한 결과</a:t>
            </a:r>
            <a:endParaRPr lang="en-GB" altLang="ko-KR" sz="105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6461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761C7-72A3-2C1E-6409-D48D1BD34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3594771-682F-ECBA-0DE9-2F06075B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51" y="685800"/>
            <a:ext cx="1500599" cy="485775"/>
          </a:xfrm>
        </p:spPr>
        <p:txBody>
          <a:bodyPr/>
          <a:lstStyle/>
          <a:p>
            <a:r>
              <a:rPr lang="ko-KR" altLang="en-US" sz="1800" dirty="0"/>
              <a:t>생성형 </a:t>
            </a:r>
            <a:r>
              <a:rPr lang="en-GB" altLang="ko-KR" sz="1800" dirty="0"/>
              <a:t>AI</a:t>
            </a:r>
            <a:endParaRPr lang="en-GB" sz="18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053C14E-9640-9218-DD12-17BEDA0C3BFC}"/>
              </a:ext>
            </a:extLst>
          </p:cNvPr>
          <p:cNvSpPr txBox="1">
            <a:spLocks/>
          </p:cNvSpPr>
          <p:nvPr/>
        </p:nvSpPr>
        <p:spPr>
          <a:xfrm>
            <a:off x="1807899" y="676727"/>
            <a:ext cx="2749588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0583F2"/>
                </a:solidFill>
              </a:rPr>
              <a:t>경제적 잠재력</a:t>
            </a:r>
            <a:endParaRPr lang="en-GB" sz="3200" dirty="0">
              <a:solidFill>
                <a:srgbClr val="0583F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4E0D6-127C-8216-A543-B5AFE1813DF2}"/>
              </a:ext>
            </a:extLst>
          </p:cNvPr>
          <p:cNvSpPr txBox="1"/>
          <p:nvPr/>
        </p:nvSpPr>
        <p:spPr>
          <a:xfrm>
            <a:off x="312964" y="1231962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생성형 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 비즈니스에 불러올 변화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FF5E0BC-4861-19D0-BD8D-B584C18E4CC0}"/>
              </a:ext>
            </a:extLst>
          </p:cNvPr>
          <p:cNvSpPr/>
          <p:nvPr/>
        </p:nvSpPr>
        <p:spPr>
          <a:xfrm>
            <a:off x="766351" y="1845143"/>
            <a:ext cx="10659297" cy="3914040"/>
          </a:xfrm>
          <a:prstGeom prst="roundRect">
            <a:avLst>
              <a:gd name="adj" fmla="val 1646"/>
            </a:avLst>
          </a:prstGeom>
          <a:blipFill dpi="0" rotWithShape="1">
            <a:blip r:embed="rId3">
              <a:alphaModFix amt="97000"/>
            </a:blip>
            <a:srcRect/>
            <a:stretch>
              <a:fillRect l="179" t="-50882" r="-796" b="-350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07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F6363-5F22-3E62-DF25-132B5864B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F1A8BDC0-2E90-DFAF-1898-7D8802BB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51" y="685800"/>
            <a:ext cx="1500599" cy="485775"/>
          </a:xfrm>
        </p:spPr>
        <p:txBody>
          <a:bodyPr/>
          <a:lstStyle/>
          <a:p>
            <a:r>
              <a:rPr lang="ko-KR" altLang="en-US" sz="1800" dirty="0"/>
              <a:t>생성형 </a:t>
            </a:r>
            <a:r>
              <a:rPr lang="en-GB" altLang="ko-KR" sz="1800" dirty="0"/>
              <a:t>AI</a:t>
            </a:r>
            <a:r>
              <a:rPr lang="ko-KR" altLang="en-US" sz="1800" dirty="0"/>
              <a:t>의</a:t>
            </a:r>
            <a:endParaRPr lang="en-GB" sz="18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A017CE4-03CF-3B64-41C2-F7C6E3F1B317}"/>
              </a:ext>
            </a:extLst>
          </p:cNvPr>
          <p:cNvSpPr txBox="1">
            <a:spLocks/>
          </p:cNvSpPr>
          <p:nvPr/>
        </p:nvSpPr>
        <p:spPr>
          <a:xfrm>
            <a:off x="1985699" y="676727"/>
            <a:ext cx="2749588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0583F2"/>
                </a:solidFill>
              </a:rPr>
              <a:t>상용화</a:t>
            </a:r>
            <a:endParaRPr lang="en-GB" sz="3200" dirty="0">
              <a:solidFill>
                <a:srgbClr val="0583F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CF8CB-49BD-9EE8-FC0C-EC6DF4BF9830}"/>
              </a:ext>
            </a:extLst>
          </p:cNvPr>
          <p:cNvSpPr txBox="1"/>
          <p:nvPr/>
        </p:nvSpPr>
        <p:spPr>
          <a:xfrm>
            <a:off x="847060" y="1231962"/>
            <a:ext cx="8468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비즈니스 적용을 위한 실질적 가이드와 전략의 창출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5236C7C-D451-DD47-C3D0-8DEBB79D461F}"/>
              </a:ext>
            </a:extLst>
          </p:cNvPr>
          <p:cNvSpPr/>
          <p:nvPr/>
        </p:nvSpPr>
        <p:spPr>
          <a:xfrm>
            <a:off x="967831" y="2533680"/>
            <a:ext cx="2842169" cy="3368193"/>
          </a:xfrm>
          <a:prstGeom prst="roundRect">
            <a:avLst>
              <a:gd name="adj" fmla="val 1646"/>
            </a:avLst>
          </a:prstGeom>
          <a:blipFill dpi="0" rotWithShape="1">
            <a:blip r:embed="rId3">
              <a:alphaModFix amt="97000"/>
            </a:blip>
            <a:srcRect/>
            <a:stretch>
              <a:fillRect l="-1" t="-2322" r="-617" b="-2602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894E85-6C60-7C13-E529-3959B32E33EC}"/>
              </a:ext>
            </a:extLst>
          </p:cNvPr>
          <p:cNvSpPr/>
          <p:nvPr/>
        </p:nvSpPr>
        <p:spPr>
          <a:xfrm>
            <a:off x="5884282" y="2533679"/>
            <a:ext cx="5924259" cy="3368193"/>
          </a:xfrm>
          <a:prstGeom prst="roundRect">
            <a:avLst>
              <a:gd name="adj" fmla="val 1646"/>
            </a:avLst>
          </a:prstGeom>
          <a:blipFill dpi="0" rotWithShape="1">
            <a:blip r:embed="rId4">
              <a:alphaModFix amt="97000"/>
            </a:blip>
            <a:srcRect/>
            <a:stretch>
              <a:fillRect t="-37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027339-F3C0-24DB-33FB-8B80460C8E93}"/>
              </a:ext>
            </a:extLst>
          </p:cNvPr>
          <p:cNvGrpSpPr/>
          <p:nvPr/>
        </p:nvGrpSpPr>
        <p:grpSpPr>
          <a:xfrm>
            <a:off x="4085900" y="3832784"/>
            <a:ext cx="1522481" cy="934825"/>
            <a:chOff x="3810000" y="3576425"/>
            <a:chExt cx="1631080" cy="1841500"/>
          </a:xfrm>
          <a:solidFill>
            <a:srgbClr val="0E55BE"/>
          </a:solidFill>
        </p:grpSpPr>
        <p:sp>
          <p:nvSpPr>
            <p:cNvPr id="3" name="Arrow: Chevron 2">
              <a:extLst>
                <a:ext uri="{FF2B5EF4-FFF2-40B4-BE49-F238E27FC236}">
                  <a16:creationId xmlns:a16="http://schemas.microsoft.com/office/drawing/2014/main" id="{5433E61D-0BFD-12B4-EF21-7139AAC488DE}"/>
                </a:ext>
              </a:extLst>
            </p:cNvPr>
            <p:cNvSpPr/>
            <p:nvPr/>
          </p:nvSpPr>
          <p:spPr>
            <a:xfrm>
              <a:off x="4981789" y="3576425"/>
              <a:ext cx="459291" cy="1841500"/>
            </a:xfrm>
            <a:prstGeom prst="chevron">
              <a:avLst>
                <a:gd name="adj" fmla="val 57658"/>
              </a:avLst>
            </a:prstGeom>
            <a:grpFill/>
            <a:ln w="5080">
              <a:noFill/>
            </a:ln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 w="44450" h="444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FB0F5327-3215-A1B3-62D7-546CB2CD2B05}"/>
                </a:ext>
              </a:extLst>
            </p:cNvPr>
            <p:cNvSpPr/>
            <p:nvPr/>
          </p:nvSpPr>
          <p:spPr>
            <a:xfrm>
              <a:off x="3810000" y="3576425"/>
              <a:ext cx="1308100" cy="1841500"/>
            </a:xfrm>
            <a:prstGeom prst="homePlate">
              <a:avLst>
                <a:gd name="adj" fmla="val 22815"/>
              </a:avLst>
            </a:prstGeom>
            <a:grpFill/>
            <a:ln w="5080">
              <a:noFill/>
            </a:ln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 w="44450" h="444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8D83ACF-EF9B-60F9-DF40-B0F4BBC851F7}"/>
              </a:ext>
            </a:extLst>
          </p:cNvPr>
          <p:cNvSpPr txBox="1"/>
          <p:nvPr/>
        </p:nvSpPr>
        <p:spPr>
          <a:xfrm>
            <a:off x="967831" y="2128312"/>
            <a:ext cx="2842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AI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도입시 고려사항</a:t>
            </a:r>
            <a:endParaRPr lang="en-GB" sz="16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593FA-CE8E-CB10-3745-945D600905B7}"/>
              </a:ext>
            </a:extLst>
          </p:cNvPr>
          <p:cNvSpPr txBox="1"/>
          <p:nvPr/>
        </p:nvSpPr>
        <p:spPr>
          <a:xfrm>
            <a:off x="4238300" y="3226806"/>
            <a:ext cx="1333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+mn-ea"/>
              </a:rPr>
              <a:t>기업 가치</a:t>
            </a:r>
            <a:endParaRPr lang="en-GB" altLang="ko-KR" sz="1600" b="1" dirty="0">
              <a:solidFill>
                <a:schemeClr val="tx2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+mn-ea"/>
              </a:rPr>
              <a:t>창출 경로 </a:t>
            </a:r>
            <a:endParaRPr lang="en-GB" sz="1600" b="1" dirty="0">
              <a:solidFill>
                <a:schemeClr val="tx2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B8F021-676C-229B-FE0D-7D8E7719691A}"/>
              </a:ext>
            </a:extLst>
          </p:cNvPr>
          <p:cNvSpPr txBox="1"/>
          <p:nvPr/>
        </p:nvSpPr>
        <p:spPr>
          <a:xfrm>
            <a:off x="5884282" y="2093806"/>
            <a:ext cx="5924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AI</a:t>
            </a:r>
            <a:r>
              <a:rPr lang="ko-KR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가 창출하는 가치</a:t>
            </a:r>
            <a:endParaRPr lang="en-GB" sz="18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2580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5B203-D46B-3B8F-0F76-19A57FB88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4B572CB-2068-F2C2-D490-035C469FC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867" y="722852"/>
            <a:ext cx="1500599" cy="485775"/>
          </a:xfrm>
        </p:spPr>
        <p:txBody>
          <a:bodyPr/>
          <a:lstStyle/>
          <a:p>
            <a:r>
              <a:rPr lang="ko-KR" altLang="en-US" sz="1800" dirty="0"/>
              <a:t>을 넘어</a:t>
            </a:r>
            <a:endParaRPr lang="en-GB" sz="18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C2EF9EF-30FA-1292-6396-529CB32D9D90}"/>
              </a:ext>
            </a:extLst>
          </p:cNvPr>
          <p:cNvSpPr txBox="1">
            <a:spLocks/>
          </p:cNvSpPr>
          <p:nvPr/>
        </p:nvSpPr>
        <p:spPr>
          <a:xfrm>
            <a:off x="3636120" y="676727"/>
            <a:ext cx="2749588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0583F2"/>
                </a:solidFill>
              </a:rPr>
              <a:t>자율 전환</a:t>
            </a:r>
            <a:endParaRPr lang="en-GB" sz="3200" dirty="0">
              <a:solidFill>
                <a:srgbClr val="0583F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103CC-DE29-0066-961F-4DCB521C697A}"/>
              </a:ext>
            </a:extLst>
          </p:cNvPr>
          <p:cNvSpPr txBox="1"/>
          <p:nvPr/>
        </p:nvSpPr>
        <p:spPr>
          <a:xfrm>
            <a:off x="847060" y="1260537"/>
            <a:ext cx="8468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 산업에서 고려하는 우선 가치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E4EE13-0FA3-B57D-F8C0-0F36830C0092}"/>
              </a:ext>
            </a:extLst>
          </p:cNvPr>
          <p:cNvSpPr/>
          <p:nvPr/>
        </p:nvSpPr>
        <p:spPr>
          <a:xfrm>
            <a:off x="986600" y="1920125"/>
            <a:ext cx="3821255" cy="3928224"/>
          </a:xfrm>
          <a:prstGeom prst="roundRect">
            <a:avLst>
              <a:gd name="adj" fmla="val 1646"/>
            </a:avLst>
          </a:prstGeom>
          <a:blipFill dpi="0" rotWithShape="1">
            <a:blip r:embed="rId3">
              <a:alphaModFix amt="97000"/>
            </a:blip>
            <a:srcRect/>
            <a:stretch>
              <a:fillRect l="-416" r="311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3A0349-7EC5-55FE-F1D4-D5B1EEC1C05C}"/>
              </a:ext>
            </a:extLst>
          </p:cNvPr>
          <p:cNvSpPr/>
          <p:nvPr/>
        </p:nvSpPr>
        <p:spPr>
          <a:xfrm>
            <a:off x="986599" y="1907425"/>
            <a:ext cx="3821255" cy="3928224"/>
          </a:xfrm>
          <a:prstGeom prst="roundRect">
            <a:avLst>
              <a:gd name="adj" fmla="val 1646"/>
            </a:avLst>
          </a:prstGeom>
          <a:blipFill dpi="0" rotWithShape="1">
            <a:blip r:embed="rId3">
              <a:alphaModFix amt="97000"/>
            </a:blip>
            <a:srcRect/>
            <a:stretch>
              <a:fillRect l="-416" r="311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1ABC28-B5FC-ED1A-E7FD-85A5CFD1296A}"/>
              </a:ext>
            </a:extLst>
          </p:cNvPr>
          <p:cNvSpPr/>
          <p:nvPr/>
        </p:nvSpPr>
        <p:spPr>
          <a:xfrm>
            <a:off x="7058743" y="2195873"/>
            <a:ext cx="3382046" cy="1067849"/>
          </a:xfrm>
          <a:prstGeom prst="roundRect">
            <a:avLst>
              <a:gd name="adj" fmla="val 1929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85500">
                <a:srgbClr val="F9F9F9"/>
              </a:gs>
              <a:gs pos="71000">
                <a:schemeClr val="bg1">
                  <a:alpha val="0"/>
                </a:schemeClr>
              </a:gs>
            </a:gsLst>
            <a:lin ang="5400000" scaled="0"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94D898-DBEA-53D1-FC7A-0910F500485E}"/>
              </a:ext>
            </a:extLst>
          </p:cNvPr>
          <p:cNvSpPr txBox="1"/>
          <p:nvPr/>
        </p:nvSpPr>
        <p:spPr>
          <a:xfrm>
            <a:off x="7058743" y="1689554"/>
            <a:ext cx="3701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6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대 산업 </a:t>
            </a:r>
            <a:r>
              <a:rPr lang="en-GB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AI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추진목표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CFAA9E-826D-6D10-1450-F0CBFAAECABF}"/>
              </a:ext>
            </a:extLst>
          </p:cNvPr>
          <p:cNvSpPr txBox="1"/>
          <p:nvPr/>
        </p:nvSpPr>
        <p:spPr>
          <a:xfrm>
            <a:off x="7058743" y="2328752"/>
            <a:ext cx="3701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600" b="1" dirty="0">
                <a:solidFill>
                  <a:srgbClr val="0E66BE"/>
                </a:solidFill>
                <a:latin typeface="+mn-ea"/>
              </a:rPr>
              <a:t>예측</a:t>
            </a:r>
            <a:r>
              <a:rPr lang="en-GB" altLang="ko-KR" sz="1600" b="1" dirty="0">
                <a:solidFill>
                  <a:srgbClr val="0E66BE"/>
                </a:solidFill>
                <a:latin typeface="+mn-ea"/>
              </a:rPr>
              <a:t>/</a:t>
            </a:r>
            <a:r>
              <a:rPr lang="ko-KR" altLang="en-US" sz="1600" b="1" dirty="0">
                <a:solidFill>
                  <a:srgbClr val="0E66BE"/>
                </a:solidFill>
                <a:latin typeface="+mn-ea"/>
              </a:rPr>
              <a:t>지능화</a:t>
            </a:r>
            <a:endParaRPr lang="en-GB" altLang="ko-KR" sz="1600" b="1" dirty="0">
              <a:solidFill>
                <a:srgbClr val="0E66BE"/>
              </a:solidFill>
              <a:latin typeface="+mn-ea"/>
            </a:endParaRPr>
          </a:p>
          <a:p>
            <a:pPr marL="342900" indent="-342900">
              <a:buAutoNum type="arabicParenR"/>
            </a:pPr>
            <a:r>
              <a:rPr lang="ko-KR" altLang="en-US" sz="1600" b="1" dirty="0">
                <a:solidFill>
                  <a:srgbClr val="0E66BE"/>
                </a:solidFill>
                <a:latin typeface="+mn-ea"/>
              </a:rPr>
              <a:t>업무자동화</a:t>
            </a:r>
            <a:endParaRPr lang="en-GB" altLang="ko-KR" sz="1600" b="1" dirty="0">
              <a:solidFill>
                <a:srgbClr val="0E66BE"/>
              </a:solidFill>
              <a:latin typeface="+mn-ea"/>
            </a:endParaRPr>
          </a:p>
          <a:p>
            <a:pPr marL="342900" indent="-342900">
              <a:buAutoNum type="arabicParenR"/>
            </a:pPr>
            <a:r>
              <a:rPr lang="ko-KR" altLang="en-US" sz="1600" b="1" dirty="0">
                <a:solidFill>
                  <a:srgbClr val="0E66BE"/>
                </a:solidFill>
                <a:latin typeface="+mn-ea"/>
              </a:rPr>
              <a:t>신기술 기반 새로운 경험 제시</a:t>
            </a:r>
            <a:endParaRPr lang="en-GB" altLang="ko-KR" sz="1600" b="1" dirty="0">
              <a:solidFill>
                <a:srgbClr val="0E66BE"/>
              </a:solidFill>
              <a:latin typeface="+mn-ea"/>
            </a:endParaRP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314A0F61-646D-8421-4DC8-A3AFF68902A3}"/>
              </a:ext>
            </a:extLst>
          </p:cNvPr>
          <p:cNvSpPr txBox="1">
            <a:spLocks/>
          </p:cNvSpPr>
          <p:nvPr/>
        </p:nvSpPr>
        <p:spPr>
          <a:xfrm>
            <a:off x="665197" y="685800"/>
            <a:ext cx="2749588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0583F2"/>
                </a:solidFill>
              </a:rPr>
              <a:t>디지털 전환</a:t>
            </a:r>
            <a:endParaRPr lang="en-GB" sz="3200" dirty="0">
              <a:solidFill>
                <a:srgbClr val="0583F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FBAEA22-E782-12BE-A2F6-29C87FC6D772}"/>
              </a:ext>
            </a:extLst>
          </p:cNvPr>
          <p:cNvSpPr/>
          <p:nvPr/>
        </p:nvSpPr>
        <p:spPr>
          <a:xfrm>
            <a:off x="7058743" y="3631183"/>
            <a:ext cx="3507657" cy="2204466"/>
          </a:xfrm>
          <a:prstGeom prst="roundRect">
            <a:avLst>
              <a:gd name="adj" fmla="val 1646"/>
            </a:avLst>
          </a:prstGeom>
          <a:blipFill dpi="0" rotWithShape="1">
            <a:blip r:embed="rId4">
              <a:alphaModFix amt="97000"/>
            </a:blip>
            <a:srcRect/>
            <a:stretch>
              <a:fillRect l="-416" r="311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2187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3293</TotalTime>
  <Words>743</Words>
  <Application>Microsoft Office PowerPoint</Application>
  <PresentationFormat>Widescreen</PresentationFormat>
  <Paragraphs>206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맑은 고딕</vt:lpstr>
      <vt:lpstr>맑은 고딕 Semilight</vt:lpstr>
      <vt:lpstr>Aptos</vt:lpstr>
      <vt:lpstr>Arial</vt:lpstr>
      <vt:lpstr>Franklin Gothic Demi</vt:lpstr>
      <vt:lpstr>Office Theme</vt:lpstr>
      <vt:lpstr>PowerPoint Presentation</vt:lpstr>
      <vt:lpstr>세상을 바꾸는</vt:lpstr>
      <vt:lpstr>개인에서</vt:lpstr>
      <vt:lpstr>인공지능의</vt:lpstr>
      <vt:lpstr>PowerPoint Presentation</vt:lpstr>
      <vt:lpstr>생성형 AI</vt:lpstr>
      <vt:lpstr>생성형 AI</vt:lpstr>
      <vt:lpstr>생성형 AI의</vt:lpstr>
      <vt:lpstr>을 넘어</vt:lpstr>
      <vt:lpstr>AI의</vt:lpstr>
      <vt:lpstr>AI와 함께하는</vt:lpstr>
      <vt:lpstr>AI와 함께하는</vt:lpstr>
      <vt:lpstr>AI와 함께하는</vt:lpstr>
      <vt:lpstr>눈으로 듣는 소리,</vt:lpstr>
      <vt:lpstr>눈으로 듣는 소리,</vt:lpstr>
      <vt:lpstr>눈으로 듣는 소리,</vt:lpstr>
      <vt:lpstr>, 얼마나 사용하고 있나 </vt:lpstr>
      <vt:lpstr>, 여전히 중요한 과제</vt:lpstr>
      <vt:lpstr>, 여전히 중요한 과제</vt:lpstr>
      <vt:lpstr>와</vt:lpstr>
      <vt:lpstr>의 </vt:lpstr>
      <vt:lpstr>의 </vt:lpstr>
      <vt:lpstr>와 정보보안 </vt:lpstr>
      <vt:lpstr>와 정보보안 </vt:lpstr>
      <vt:lpstr>은 어디까지인가 </vt:lpstr>
      <vt:lpstr>은 어디까지인가 </vt:lpstr>
      <vt:lpstr>은 어디까지인가 </vt:lpstr>
      <vt:lpstr>프로젝트의 </vt:lpstr>
      <vt:lpstr>프로젝트의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최범규</dc:creator>
  <cp:lastModifiedBy>최범규</cp:lastModifiedBy>
  <cp:revision>273</cp:revision>
  <dcterms:created xsi:type="dcterms:W3CDTF">2025-04-02T10:07:00Z</dcterms:created>
  <dcterms:modified xsi:type="dcterms:W3CDTF">2025-04-09T08:32:48Z</dcterms:modified>
</cp:coreProperties>
</file>